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6"/>
  </p:notesMasterIdLst>
  <p:handoutMasterIdLst>
    <p:handoutMasterId r:id="rId97"/>
  </p:handoutMasterIdLst>
  <p:sldIdLst>
    <p:sldId id="841" r:id="rId2"/>
    <p:sldId id="842" r:id="rId3"/>
    <p:sldId id="843" r:id="rId4"/>
    <p:sldId id="257" r:id="rId5"/>
    <p:sldId id="729" r:id="rId6"/>
    <p:sldId id="802" r:id="rId7"/>
    <p:sldId id="725" r:id="rId8"/>
    <p:sldId id="728" r:id="rId9"/>
    <p:sldId id="726" r:id="rId10"/>
    <p:sldId id="816" r:id="rId11"/>
    <p:sldId id="801" r:id="rId12"/>
    <p:sldId id="730" r:id="rId13"/>
    <p:sldId id="754" r:id="rId14"/>
    <p:sldId id="756" r:id="rId15"/>
    <p:sldId id="755" r:id="rId16"/>
    <p:sldId id="731" r:id="rId17"/>
    <p:sldId id="758" r:id="rId18"/>
    <p:sldId id="749" r:id="rId19"/>
    <p:sldId id="492" r:id="rId20"/>
    <p:sldId id="759" r:id="rId21"/>
    <p:sldId id="823" r:id="rId22"/>
    <p:sldId id="760" r:id="rId23"/>
    <p:sldId id="812" r:id="rId24"/>
    <p:sldId id="763" r:id="rId25"/>
    <p:sldId id="764" r:id="rId26"/>
    <p:sldId id="824" r:id="rId27"/>
    <p:sldId id="766" r:id="rId28"/>
    <p:sldId id="757" r:id="rId29"/>
    <p:sldId id="767" r:id="rId30"/>
    <p:sldId id="813" r:id="rId31"/>
    <p:sldId id="768" r:id="rId32"/>
    <p:sldId id="825" r:id="rId33"/>
    <p:sldId id="769" r:id="rId34"/>
    <p:sldId id="770" r:id="rId35"/>
    <p:sldId id="771" r:id="rId36"/>
    <p:sldId id="826" r:id="rId37"/>
    <p:sldId id="772" r:id="rId38"/>
    <p:sldId id="800" r:id="rId39"/>
    <p:sldId id="806" r:id="rId40"/>
    <p:sldId id="774" r:id="rId41"/>
    <p:sldId id="827" r:id="rId42"/>
    <p:sldId id="750" r:id="rId43"/>
    <p:sldId id="799" r:id="rId44"/>
    <p:sldId id="807" r:id="rId45"/>
    <p:sldId id="776" r:id="rId46"/>
    <p:sldId id="828" r:id="rId47"/>
    <p:sldId id="779" r:id="rId48"/>
    <p:sldId id="696" r:id="rId49"/>
    <p:sldId id="808" r:id="rId50"/>
    <p:sldId id="778" r:id="rId51"/>
    <p:sldId id="829" r:id="rId52"/>
    <p:sldId id="780" r:id="rId53"/>
    <p:sldId id="830" r:id="rId54"/>
    <p:sldId id="781" r:id="rId55"/>
    <p:sldId id="809" r:id="rId56"/>
    <p:sldId id="794" r:id="rId57"/>
    <p:sldId id="831" r:id="rId58"/>
    <p:sldId id="782" r:id="rId59"/>
    <p:sldId id="784" r:id="rId60"/>
    <p:sldId id="783" r:id="rId61"/>
    <p:sldId id="832" r:id="rId62"/>
    <p:sldId id="810" r:id="rId63"/>
    <p:sldId id="708" r:id="rId64"/>
    <p:sldId id="714" r:id="rId65"/>
    <p:sldId id="707" r:id="rId66"/>
    <p:sldId id="709" r:id="rId67"/>
    <p:sldId id="814" r:id="rId68"/>
    <p:sldId id="815" r:id="rId69"/>
    <p:sldId id="786" r:id="rId70"/>
    <p:sldId id="833" r:id="rId71"/>
    <p:sldId id="787" r:id="rId72"/>
    <p:sldId id="788" r:id="rId73"/>
    <p:sldId id="803" r:id="rId74"/>
    <p:sldId id="792" r:id="rId75"/>
    <p:sldId id="834" r:id="rId76"/>
    <p:sldId id="789" r:id="rId77"/>
    <p:sldId id="753" r:id="rId78"/>
    <p:sldId id="790" r:id="rId79"/>
    <p:sldId id="835" r:id="rId80"/>
    <p:sldId id="383" r:id="rId81"/>
    <p:sldId id="797" r:id="rId82"/>
    <p:sldId id="798" r:id="rId83"/>
    <p:sldId id="836" r:id="rId84"/>
    <p:sldId id="796" r:id="rId85"/>
    <p:sldId id="811" r:id="rId86"/>
    <p:sldId id="795" r:id="rId87"/>
    <p:sldId id="837" r:id="rId88"/>
    <p:sldId id="820" r:id="rId89"/>
    <p:sldId id="819" r:id="rId90"/>
    <p:sldId id="821" r:id="rId91"/>
    <p:sldId id="822" r:id="rId92"/>
    <p:sldId id="838" r:id="rId93"/>
    <p:sldId id="817" r:id="rId94"/>
    <p:sldId id="840" r:id="rId95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Gill Sans MT" panose="020B0502020104020203" pitchFamily="34" charset="77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Gill Sans MT" panose="020B0502020104020203" pitchFamily="34" charset="77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Gill Sans MT" panose="020B0502020104020203" pitchFamily="34" charset="77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Gill Sans MT" panose="020B0502020104020203" pitchFamily="34" charset="77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Gill Sans MT" panose="020B0502020104020203" pitchFamily="34" charset="77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Gill Sans MT" panose="020B0502020104020203" pitchFamily="34" charset="77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Gill Sans MT" panose="020B0502020104020203" pitchFamily="34" charset="77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Gill Sans MT" panose="020B0502020104020203" pitchFamily="34" charset="77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Gill Sans MT" panose="020B0502020104020203" pitchFamily="34" charset="77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368"/>
    <p:restoredTop sz="94655"/>
  </p:normalViewPr>
  <p:slideViewPr>
    <p:cSldViewPr snapToGrid="0">
      <p:cViewPr varScale="1">
        <p:scale>
          <a:sx n="168" d="100"/>
          <a:sy n="168" d="100"/>
        </p:scale>
        <p:origin x="232" y="2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viewProps" Target="viewProps.xml"/><Relationship Id="rId10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presProps" Target="presProps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92D2161-0EE0-F8B6-A86F-F5BBCBC8397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E225D93-64F1-6923-627C-4422D0FFAF4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28E6731A-3627-4540-8272-B82CF2DEE4E9}" type="datetimeFigureOut">
              <a:rPr lang="en-US"/>
              <a:pPr>
                <a:defRPr/>
              </a:pPr>
              <a:t>11/18/25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39CCFE-9A07-615C-AB80-E7D2D67CF84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4DA1A7-808B-FF5E-B638-5573BD1F7BF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EFBE9D68-E404-C943-B10A-8561CE14FE7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7FAE114-56F5-241C-79E4-A08EB557BE9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44A751-56DD-B57E-5B22-F8E7576ED2C1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20E8BE49-000C-9A44-9E55-4675536BE47B}" type="datetimeFigureOut">
              <a:rPr lang="en-US"/>
              <a:pPr>
                <a:defRPr/>
              </a:pPr>
              <a:t>11/18/25</a:t>
            </a:fld>
            <a:endParaRPr 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D80E134F-DEED-368E-A6AF-6076579D948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FD5E3456-E082-1F45-E2DF-049F89C62B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6BC5AD-F173-0FF3-6C55-79DC6279E09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2791D4-33C1-D08A-8560-98F090C34F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2C169263-0CDA-FF4B-834D-5E9AA3B802B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C169263-0CDA-FF4B-834D-5E9AA3B802B2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8379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0477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3375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6009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C6101D-4955-2E49-AD11-CFDEC25BF6C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4091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6651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C6101D-4955-2E49-AD11-CFDEC25BF6C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7258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C6101D-4955-2E49-AD11-CFDEC25BF6C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3543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4709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49968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4825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Contemporary Exploratory Testing Foundations by Maaret Pyhäjärvi is licensed under CC BY 4.0. To view a copy of this license, visit http://creativecommons.org/licenses/by/4.0/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Notes for each slide on this course are available with CC BY 4.0 at https://dev.to/maaretp/exploratory-testing-foundations-4lb3 (v. 1.0 with Robot Framework). 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slides, notes and added explanation is included in a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LeanPub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book Contemporary Exploratory Testing you can download from https://leanpub.com/ExploratoryTesting. The book is ©Maaret Pyhäjärvi.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384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C6101D-4955-2E49-AD11-CFDEC25BF6C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2271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35446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Long text moves button outside user's access as vertical scroll is disabled</a:t>
            </a:r>
          </a:p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Two words separated by line feed are counted as one</a:t>
            </a:r>
          </a:p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Space is considered only separator for words and special characters are counted as words</a:t>
            </a:r>
          </a:p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possible violation's category takes possessives and leaves for human assessment and would probably be expected to be something to create programmatic rules on</a:t>
            </a:r>
          </a:p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You're / we're / They're contractions not recognised as violations of e-prime</a:t>
            </a:r>
          </a:p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Possible violations does not handle typesetter's apostrophe, only typewriter's apostrophe in calculation</a:t>
            </a:r>
          </a:p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Human being is noun but recognised as violation</a:t>
            </a:r>
          </a:p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Two part words (like people's last names) in possessive form are not recognised as possible violations</a:t>
            </a:r>
          </a:p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Contractions for word count (I'm) count as two words as per general googleable rules of how word counting works</a:t>
            </a:r>
          </a:p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Images missing alt text necessary for accessibility</a:t>
            </a:r>
          </a:p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Accessibility warnings on contrast</a:t>
            </a:r>
          </a:p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Mobile use not supported</a:t>
            </a:r>
          </a:p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Zoom renders page unusable due to missing scroll bars</a:t>
            </a:r>
          </a:p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UI instructions for user are unclear</a:t>
            </a:r>
          </a:p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Long texts without spaces go outside the grey area reserved for displaying the texts</a:t>
            </a:r>
          </a:p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Choosing which links are to overload this app and which open new browser window are inconsistent</a:t>
            </a:r>
          </a:p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Resizing the input text field can move it outside view so that it cannot be resized back</a:t>
            </a:r>
          </a:p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Site is missing favicon and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security.txt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 both common conventions for web applications</a:t>
            </a:r>
          </a:p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html validator identifies 3 errors</a:t>
            </a:r>
          </a:p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 naming is inconsistent, some are camel case, others not</a:t>
            </a:r>
          </a:p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word is in single quotes, it is not properly recognised as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eprime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</a:p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 box location in UI is not where user would expect it to be as per the logic of how web pages are usually operating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64377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C6101D-4955-2E49-AD11-CFDEC25BF6C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15110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13368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54518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37459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85164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52199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3692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27352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62167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12883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77597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70016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16964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55011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6549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266905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00824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8878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52995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48851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61068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74169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12817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83542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C6101D-4955-2E49-AD11-CFDEC25BF6C4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98625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02481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03262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24661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37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C6101D-4955-2E49-AD11-CFDEC25BF6C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44256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44546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18363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89342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02080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07256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4901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Should fix to web first assertions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71943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11A643-47AD-40D4-84D7-51F39DBF4F55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95229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13278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86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C6101D-4955-2E49-AD11-CFDEC25BF6C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00399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64568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C6101D-4955-2E49-AD11-CFDEC25BF6C4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11042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1922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84656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58148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C6101D-4955-2E49-AD11-CFDEC25BF6C4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715343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533060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0592187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F7BDC1C-D1E6-42F5-A7DB-A1E711AED94D}" type="slidenum">
              <a:rPr lang="en-US"/>
              <a:pPr/>
              <a:t>80</a:t>
            </a:fld>
            <a:endParaRPr lang="en-US"/>
          </a:p>
        </p:txBody>
      </p:sp>
      <p:sp>
        <p:nvSpPr>
          <p:cNvPr id="115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6000" cy="3429000"/>
          </a:xfrm>
          <a:ln/>
        </p:spPr>
      </p:sp>
      <p:sp>
        <p:nvSpPr>
          <p:cNvPr id="1157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3365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C6101D-4955-2E49-AD11-CFDEC25BF6C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051983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017226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916365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57424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624222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What is the product:</a:t>
            </a:r>
          </a:p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E-primer is English text validator that checks texts against specific rules around avoiding verb 'to be'. It identifies rule-breaking in two categories: one that can be checked by a rule and one that needs human assessment. </a:t>
            </a:r>
          </a:p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What are key potential risks:</a:t>
            </a:r>
          </a:p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suggests the wrong corrections and misses corrections in realistic samples</a:t>
            </a:r>
          </a:p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miscounts words in a way that leads us to underappreciated the scale of processing done</a:t>
            </a:r>
          </a:p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looks wrong in some browsers and data samples</a:t>
            </a:r>
          </a:p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requires too much effort to learn in relation to the value of proofreading it provides</a:t>
            </a:r>
          </a:p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 could we test the product in order to evaluate the actual risks associated with it?</a:t>
            </a:r>
          </a:p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Understand the rules of e-prime through research</a:t>
            </a:r>
          </a:p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Collect data samples (short/long) that represent both text in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eprime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violations of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eprime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Run them through the program.</a:t>
            </a:r>
          </a:p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Document the core rules with automation and test core rules on multiple browsers</a:t>
            </a:r>
            <a:b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GB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Try fooling counting to count less or more with specific examples</a:t>
            </a:r>
          </a:p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Run page on html validators and accessibility validators</a:t>
            </a:r>
          </a:p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Visually verify with realistic data samples</a:t>
            </a:r>
          </a:p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Read the code / investigate implementation for tech and implementation specific impacts</a:t>
            </a:r>
          </a:p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Summarise learning obstacles and value for user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591910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410423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417422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102658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16340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0923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933946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446979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6550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8683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hyperlink" Target="http://creativecommons.org/licenses/by/4.0/?ref=chooser-v1" TargetMode="External"/><Relationship Id="rId3" Type="http://schemas.openxmlformats.org/officeDocument/2006/relationships/image" Target="../media/image2.png"/><Relationship Id="rId7" Type="http://schemas.openxmlformats.org/officeDocument/2006/relationships/hyperlink" Target="https://maaretp.com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7.png"/><Relationship Id="rId4" Type="http://schemas.openxmlformats.org/officeDocument/2006/relationships/image" Target="../media/image3.png"/><Relationship Id="rId9" Type="http://schemas.openxmlformats.org/officeDocument/2006/relationships/image" Target="../media/image6.png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4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jpeg"/><Relationship Id="rId11" Type="http://schemas.openxmlformats.org/officeDocument/2006/relationships/image" Target="../media/image14.jpeg"/><Relationship Id="rId5" Type="http://schemas.openxmlformats.org/officeDocument/2006/relationships/image" Target="../media/image7.png"/><Relationship Id="rId15" Type="http://schemas.openxmlformats.org/officeDocument/2006/relationships/image" Target="../media/image18.jpeg"/><Relationship Id="rId10" Type="http://schemas.openxmlformats.org/officeDocument/2006/relationships/image" Target="../media/image13.jpeg"/><Relationship Id="rId4" Type="http://schemas.openxmlformats.org/officeDocument/2006/relationships/image" Target="../media/image6.png"/><Relationship Id="rId9" Type="http://schemas.openxmlformats.org/officeDocument/2006/relationships/image" Target="../media/image12.jpeg"/><Relationship Id="rId14" Type="http://schemas.openxmlformats.org/officeDocument/2006/relationships/image" Target="../media/image17.jpe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ink smoke on a black background&#10;&#10;Description automatically generated">
            <a:extLst>
              <a:ext uri="{FF2B5EF4-FFF2-40B4-BE49-F238E27FC236}">
                <a16:creationId xmlns:a16="http://schemas.microsoft.com/office/drawing/2014/main" id="{E235246A-E4B7-6E4F-1EA2-C1523B709A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-515937" y="515937"/>
            <a:ext cx="6858000" cy="582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 descr="A pink smoke on a black background&#10;&#10;Description automatically generated">
            <a:extLst>
              <a:ext uri="{FF2B5EF4-FFF2-40B4-BE49-F238E27FC236}">
                <a16:creationId xmlns:a16="http://schemas.microsoft.com/office/drawing/2014/main" id="{570601AE-BDCA-DAA7-AF20-884F0A5CB5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4419600" y="1020763"/>
            <a:ext cx="7772400" cy="582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 descr="A pink text on a black background&#10;&#10;Description automatically generated">
            <a:extLst>
              <a:ext uri="{FF2B5EF4-FFF2-40B4-BE49-F238E27FC236}">
                <a16:creationId xmlns:a16="http://schemas.microsoft.com/office/drawing/2014/main" id="{51379075-8337-5797-0B83-5B3C76E378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4" y="0"/>
            <a:ext cx="4114800" cy="199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A0586ED-95E6-56C9-9083-25144F778B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8114" y="1659008"/>
            <a:ext cx="19304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C7C0CFF1-8543-C3A5-6C06-C5CE6CEDE0C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513" y="6213475"/>
            <a:ext cx="1538287" cy="5381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9">
            <a:extLst>
              <a:ext uri="{FF2B5EF4-FFF2-40B4-BE49-F238E27FC236}">
                <a16:creationId xmlns:a16="http://schemas.microsoft.com/office/drawing/2014/main" id="{001F9705-E779-A1AC-4DE0-A76200C991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01800" y="6330950"/>
            <a:ext cx="4289425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9pPr>
          </a:lstStyle>
          <a:p>
            <a:pPr eaLnBrk="1" hangingPunct="1"/>
            <a:r>
              <a:rPr lang="en-US" altLang="en-US" sz="1600"/>
              <a:t>by </a:t>
            </a:r>
            <a:r>
              <a:rPr lang="en-US" altLang="en-US" sz="1600">
                <a:hlinkClick r:id="rId7"/>
              </a:rPr>
              <a:t>Maaret Pyhäjärvi</a:t>
            </a:r>
            <a:r>
              <a:rPr lang="en-US" altLang="en-US" sz="1600"/>
              <a:t> is licensed under </a:t>
            </a:r>
            <a:r>
              <a:rPr lang="en-US" altLang="en-US" sz="1600">
                <a:hlinkClick r:id="rId8"/>
              </a:rPr>
              <a:t>CC BY 4.0</a:t>
            </a:r>
            <a:endParaRPr lang="en-US" altLang="en-US" sz="1600"/>
          </a:p>
        </p:txBody>
      </p:sp>
      <p:pic>
        <p:nvPicPr>
          <p:cNvPr id="10" name="Picture 10" descr="Logo&#10;&#10;Description automatically generated">
            <a:extLst>
              <a:ext uri="{FF2B5EF4-FFF2-40B4-BE49-F238E27FC236}">
                <a16:creationId xmlns:a16="http://schemas.microsoft.com/office/drawing/2014/main" id="{5D68520B-E269-3430-A2A5-7C2226562A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1225" y="6375400"/>
            <a:ext cx="249238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B0595C75-3E9A-A927-048B-2BD90C9725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69100" y="6359525"/>
            <a:ext cx="28067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9pPr>
          </a:lstStyle>
          <a:p>
            <a:pPr eaLnBrk="1" hangingPunct="1"/>
            <a:r>
              <a:rPr lang="en-US" altLang="en-US" sz="1400"/>
              <a:t>https://www.linkedin.com/in/maaret/</a:t>
            </a: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C3E975CE-5B4A-E65E-FB2C-086C85CBE0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8750" y="6389688"/>
            <a:ext cx="2603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3">
            <a:extLst>
              <a:ext uri="{FF2B5EF4-FFF2-40B4-BE49-F238E27FC236}">
                <a16:creationId xmlns:a16="http://schemas.microsoft.com/office/drawing/2014/main" id="{DDACCC4A-770D-B189-CA0A-1585719491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77450" y="6346825"/>
            <a:ext cx="191293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9pPr>
          </a:lstStyle>
          <a:p>
            <a:pPr eaLnBrk="1" hangingPunct="1"/>
            <a:r>
              <a:rPr lang="en-US" altLang="en-US" sz="1400"/>
              <a:t>@maaretp@mas.to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56451" y="1828038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56451" y="4307713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7999588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">
            <a:extLst>
              <a:ext uri="{FF2B5EF4-FFF2-40B4-BE49-F238E27FC236}">
                <a16:creationId xmlns:a16="http://schemas.microsoft.com/office/drawing/2014/main" id="{9F36F002-4A3D-CE67-F6B0-16675268E4CF}"/>
              </a:ext>
            </a:extLst>
          </p:cNvPr>
          <p:cNvGrpSpPr>
            <a:grpSpLocks/>
          </p:cNvGrpSpPr>
          <p:nvPr/>
        </p:nvGrpSpPr>
        <p:grpSpPr bwMode="auto">
          <a:xfrm>
            <a:off x="7202488" y="4711700"/>
            <a:ext cx="2373312" cy="1389063"/>
            <a:chOff x="89452" y="0"/>
            <a:chExt cx="4114800" cy="2326776"/>
          </a:xfrm>
        </p:grpSpPr>
        <p:pic>
          <p:nvPicPr>
            <p:cNvPr id="3" name="Picture 4" descr="A pink text on a black background&#10;&#10;Description automatically generated">
              <a:extLst>
                <a:ext uri="{FF2B5EF4-FFF2-40B4-BE49-F238E27FC236}">
                  <a16:creationId xmlns:a16="http://schemas.microsoft.com/office/drawing/2014/main" id="{9BC1BCC3-9626-F93E-7022-1301BAD7A93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452" y="0"/>
              <a:ext cx="4114800" cy="19912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" name="Picture 5">
              <a:extLst>
                <a:ext uri="{FF2B5EF4-FFF2-40B4-BE49-F238E27FC236}">
                  <a16:creationId xmlns:a16="http://schemas.microsoft.com/office/drawing/2014/main" id="{50CB1BE8-4031-AD8A-C715-D2E17B03CE7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0948" y="1717176"/>
              <a:ext cx="1930400" cy="609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C7FDF90E-7663-2457-EEAD-93F658797F8D}"/>
              </a:ext>
            </a:extLst>
          </p:cNvPr>
          <p:cNvSpPr/>
          <p:nvPr/>
        </p:nvSpPr>
        <p:spPr>
          <a:xfrm>
            <a:off x="9952155" y="88900"/>
            <a:ext cx="2094890" cy="5999023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glow rad="254000">
              <a:schemeClr val="accent2">
                <a:alpha val="40000"/>
              </a:schemeClr>
            </a:glo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6989EC8-A9BD-1089-C451-CB2B17730CEA}"/>
              </a:ext>
            </a:extLst>
          </p:cNvPr>
          <p:cNvSpPr/>
          <p:nvPr/>
        </p:nvSpPr>
        <p:spPr>
          <a:xfrm>
            <a:off x="3135247" y="1156666"/>
            <a:ext cx="6553815" cy="2404243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glow rad="254000">
              <a:schemeClr val="accent1">
                <a:alpha val="40000"/>
              </a:schemeClr>
            </a:glo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7" name="Picture 9" descr="Logo&#10;&#10;Description automatically generated">
            <a:extLst>
              <a:ext uri="{FF2B5EF4-FFF2-40B4-BE49-F238E27FC236}">
                <a16:creationId xmlns:a16="http://schemas.microsoft.com/office/drawing/2014/main" id="{C836A323-C27D-A66B-5DFE-69D3AA3952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1225" y="6375400"/>
            <a:ext cx="249238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10">
            <a:extLst>
              <a:ext uri="{FF2B5EF4-FFF2-40B4-BE49-F238E27FC236}">
                <a16:creationId xmlns:a16="http://schemas.microsoft.com/office/drawing/2014/main" id="{D488C75B-7715-6EC5-BF6F-9465AC11CF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69100" y="6359525"/>
            <a:ext cx="28067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9pPr>
          </a:lstStyle>
          <a:p>
            <a:pPr eaLnBrk="1" hangingPunct="1"/>
            <a:r>
              <a:rPr lang="en-US" altLang="en-US" sz="1400"/>
              <a:t>https://www.linkedin.com/in/maaret/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416D1F02-D03D-CC70-8C52-36CBDDAEE6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8750" y="6389688"/>
            <a:ext cx="2603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12">
            <a:extLst>
              <a:ext uri="{FF2B5EF4-FFF2-40B4-BE49-F238E27FC236}">
                <a16:creationId xmlns:a16="http://schemas.microsoft.com/office/drawing/2014/main" id="{7CB3A3B6-9BFC-F3D0-4488-7DDAB48DE8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77450" y="6346825"/>
            <a:ext cx="191293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9pPr>
          </a:lstStyle>
          <a:p>
            <a:pPr eaLnBrk="1" hangingPunct="1"/>
            <a:r>
              <a:rPr lang="en-US" altLang="en-US" sz="1400"/>
              <a:t>@maaretp@mas.to</a:t>
            </a:r>
          </a:p>
        </p:txBody>
      </p:sp>
      <p:sp>
        <p:nvSpPr>
          <p:cNvPr id="11" name="TextBox 13">
            <a:extLst>
              <a:ext uri="{FF2B5EF4-FFF2-40B4-BE49-F238E27FC236}">
                <a16:creationId xmlns:a16="http://schemas.microsoft.com/office/drawing/2014/main" id="{DCFB7526-3A5B-B060-6D49-6FF49B9C4D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95950" y="3778250"/>
            <a:ext cx="4183063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9pPr>
          </a:lstStyle>
          <a:p>
            <a:pPr eaLnBrk="1" hangingPunct="1"/>
            <a:r>
              <a:rPr lang="en-US" altLang="en-US" sz="1200"/>
              <a:t>#PayToSpeak #TechVoices  </a:t>
            </a:r>
            <a:br>
              <a:rPr lang="en-US" altLang="en-US" sz="1200"/>
            </a:br>
            <a:r>
              <a:rPr lang="en-US" altLang="en-US" sz="1200"/>
              <a:t>#EnsembleTesting #EnsembleProgramming #StrongStylePairing  </a:t>
            </a:r>
            <a:br>
              <a:rPr lang="en-US" altLang="en-US" sz="1200"/>
            </a:br>
            <a:r>
              <a:rPr lang="en-US" altLang="en-US" sz="1200"/>
              <a:t>#ExploratoryTesting #TestAutomation</a:t>
            </a:r>
          </a:p>
          <a:p>
            <a:pPr eaLnBrk="1" hangingPunct="1"/>
            <a:r>
              <a:rPr lang="en-US" altLang="en-US" sz="1200"/>
              <a:t>#ModernAgile</a:t>
            </a:r>
          </a:p>
          <a:p>
            <a:pPr eaLnBrk="1" hangingPunct="1"/>
            <a:r>
              <a:rPr lang="en-US" altLang="en-US" sz="1200"/>
              <a:t>#ContemporaryExploratoryTesting</a:t>
            </a:r>
          </a:p>
        </p:txBody>
      </p:sp>
      <p:pic>
        <p:nvPicPr>
          <p:cNvPr id="12" name="Picture 11" descr="A close up of a person&#10;&#10;Description automatically generated">
            <a:extLst>
              <a:ext uri="{FF2B5EF4-FFF2-40B4-BE49-F238E27FC236}">
                <a16:creationId xmlns:a16="http://schemas.microsoft.com/office/drawing/2014/main" id="{16AD0B0D-A999-F22A-DAEA-48913C402075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email"/>
          <a:srcRect l="36667" t="557" r="30917" b="-557"/>
          <a:stretch/>
        </p:blipFill>
        <p:spPr>
          <a:xfrm>
            <a:off x="395662" y="1219514"/>
            <a:ext cx="2438600" cy="2419539"/>
          </a:xfrm>
          <a:prstGeom prst="ellipse">
            <a:avLst/>
          </a:prstGeom>
          <a:ln>
            <a:noFill/>
          </a:ln>
          <a:effectLst>
            <a:glow>
              <a:schemeClr val="accent1">
                <a:alpha val="40000"/>
              </a:schemeClr>
            </a:glow>
            <a:softEdge rad="112500"/>
          </a:effectLst>
        </p:spPr>
      </p:pic>
      <p:sp>
        <p:nvSpPr>
          <p:cNvPr id="13" name="Rectangle 15">
            <a:extLst>
              <a:ext uri="{FF2B5EF4-FFF2-40B4-BE49-F238E27FC236}">
                <a16:creationId xmlns:a16="http://schemas.microsoft.com/office/drawing/2014/main" id="{113FCF2B-5698-41D3-F946-207205C0CF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463" y="268288"/>
            <a:ext cx="6091237" cy="769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9pPr>
          </a:lstStyle>
          <a:p>
            <a:pPr eaLnBrk="1" hangingPunct="1"/>
            <a:r>
              <a:rPr lang="en-US" altLang="en-US" sz="4400">
                <a:latin typeface="KG No Matter What" panose="02000507000000020003" pitchFamily="2" charset="77"/>
                <a:ea typeface="KG Manhattan Script"/>
                <a:cs typeface="KG Manhattan Script"/>
              </a:rPr>
              <a:t>Maaret Pyhäjärvi </a:t>
            </a:r>
            <a:r>
              <a:rPr lang="en-US" altLang="en-US">
                <a:solidFill>
                  <a:srgbClr val="FE9DAC"/>
                </a:solidFill>
                <a:latin typeface="KG No Matter What" panose="02000507000000020003" pitchFamily="2" charset="77"/>
                <a:ea typeface="KG Manhattan Script"/>
                <a:cs typeface="KG Manhattan Script"/>
              </a:rPr>
              <a:t>(from Finland)</a:t>
            </a:r>
            <a:endParaRPr lang="en-US" altLang="en-US" sz="4400">
              <a:solidFill>
                <a:srgbClr val="FE9DAC"/>
              </a:solidFill>
              <a:latin typeface="KG No Matter What" panose="02000507000000020003" pitchFamily="2" charset="77"/>
              <a:ea typeface="KG Manhattan Script"/>
              <a:cs typeface="KG Manhattan Script"/>
            </a:endParaRPr>
          </a:p>
        </p:txBody>
      </p:sp>
      <p:sp>
        <p:nvSpPr>
          <p:cNvPr id="14" name="Rectangle 16">
            <a:extLst>
              <a:ext uri="{FF2B5EF4-FFF2-40B4-BE49-F238E27FC236}">
                <a16:creationId xmlns:a16="http://schemas.microsoft.com/office/drawing/2014/main" id="{CEB57FA1-E660-66A5-B0B8-BC0B1D4F1B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1838" y="4148138"/>
            <a:ext cx="4057650" cy="1939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9pPr>
          </a:lstStyle>
          <a:p>
            <a:pPr eaLnBrk="1" hangingPunct="1"/>
            <a:r>
              <a:rPr lang="en-US" altLang="en-US" sz="2000"/>
              <a:t>Email: maaret@iki.fi</a:t>
            </a:r>
          </a:p>
          <a:p>
            <a:pPr eaLnBrk="1" hangingPunct="1"/>
            <a:r>
              <a:rPr lang="en-US" altLang="en-US" sz="2000"/>
              <a:t>Mastodon: @maaretp@mas.to</a:t>
            </a:r>
            <a:br>
              <a:rPr lang="en-US" altLang="en-US" sz="2000"/>
            </a:br>
            <a:r>
              <a:rPr lang="en-US" altLang="en-US" sz="2000"/>
              <a:t>Web: maaretp.com</a:t>
            </a:r>
          </a:p>
          <a:p>
            <a:pPr eaLnBrk="1" hangingPunct="1"/>
            <a:r>
              <a:rPr lang="en-US" altLang="en-US" sz="2000"/>
              <a:t>Blog: visible-quality.blogspot.fi</a:t>
            </a:r>
          </a:p>
          <a:p>
            <a:pPr eaLnBrk="1" hangingPunct="1"/>
            <a:r>
              <a:rPr lang="en-US" altLang="en-US" sz="2000" i="1">
                <a:solidFill>
                  <a:srgbClr val="FFFFFF"/>
                </a:solidFill>
              </a:rPr>
              <a:t>(please connect with me through </a:t>
            </a:r>
            <a:br>
              <a:rPr lang="en-US" altLang="en-US" sz="2000" i="1">
                <a:solidFill>
                  <a:srgbClr val="FFFFFF"/>
                </a:solidFill>
              </a:rPr>
            </a:br>
            <a:r>
              <a:rPr lang="en-US" altLang="en-US" sz="2000" i="1">
                <a:solidFill>
                  <a:srgbClr val="FFFFFF"/>
                </a:solidFill>
              </a:rPr>
              <a:t>Mastodon or LinkedIn)</a:t>
            </a:r>
          </a:p>
        </p:txBody>
      </p:sp>
      <p:pic>
        <p:nvPicPr>
          <p:cNvPr id="15" name="Picture 4">
            <a:extLst>
              <a:ext uri="{FF2B5EF4-FFF2-40B4-BE49-F238E27FC236}">
                <a16:creationId xmlns:a16="http://schemas.microsoft.com/office/drawing/2014/main" id="{B0E2D383-7002-DB1B-DD2F-A9D7AF9C74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4000" y="185738"/>
            <a:ext cx="1276350" cy="1276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18">
            <a:extLst>
              <a:ext uri="{FF2B5EF4-FFF2-40B4-BE49-F238E27FC236}">
                <a16:creationId xmlns:a16="http://schemas.microsoft.com/office/drawing/2014/main" id="{FB4E1A38-7268-156E-E802-FE206A0A92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04400" y="1468438"/>
            <a:ext cx="2451100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9pPr>
          </a:lstStyle>
          <a:p>
            <a:pPr algn="ctr" eaLnBrk="1" hangingPunct="1"/>
            <a:r>
              <a:rPr lang="en-US" altLang="en-US" sz="1000">
                <a:solidFill>
                  <a:schemeClr val="bg1"/>
                </a:solidFill>
              </a:rPr>
              <a:t>https://exploratorytestingacademy.com</a:t>
            </a:r>
          </a:p>
        </p:txBody>
      </p:sp>
      <p:pic>
        <p:nvPicPr>
          <p:cNvPr id="17" name="Picture 4" descr="Software Testing Finland ry, non-profit">
            <a:extLst>
              <a:ext uri="{FF2B5EF4-FFF2-40B4-BE49-F238E27FC236}">
                <a16:creationId xmlns:a16="http://schemas.microsoft.com/office/drawing/2014/main" id="{A981BC51-5B77-DD97-6EBF-337D24DC51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86"/>
          <a:stretch>
            <a:fillRect/>
          </a:stretch>
        </p:blipFill>
        <p:spPr bwMode="auto">
          <a:xfrm>
            <a:off x="10414000" y="1774825"/>
            <a:ext cx="1277938" cy="1123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TextBox 20">
            <a:extLst>
              <a:ext uri="{FF2B5EF4-FFF2-40B4-BE49-F238E27FC236}">
                <a16:creationId xmlns:a16="http://schemas.microsoft.com/office/drawing/2014/main" id="{9DB2AC9B-5639-4565-CAAF-CF68ED0FD9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83763" y="2922588"/>
            <a:ext cx="2451100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9pPr>
          </a:lstStyle>
          <a:p>
            <a:pPr algn="ctr" eaLnBrk="1" hangingPunct="1"/>
            <a:r>
              <a:rPr lang="en-US" altLang="en-US" sz="1100">
                <a:solidFill>
                  <a:schemeClr val="bg1"/>
                </a:solidFill>
              </a:rPr>
              <a:t>Ohjelmistotestaus ry</a:t>
            </a:r>
          </a:p>
        </p:txBody>
      </p:sp>
      <p:pic>
        <p:nvPicPr>
          <p:cNvPr id="19" name="Picture 6" descr="Techvoices - diversity in conference speaking">
            <a:extLst>
              <a:ext uri="{FF2B5EF4-FFF2-40B4-BE49-F238E27FC236}">
                <a16:creationId xmlns:a16="http://schemas.microsoft.com/office/drawing/2014/main" id="{AA8EC068-FF17-BB26-BB67-9C079D3F68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29" t="3696" r="7584" b="16779"/>
          <a:stretch>
            <a:fillRect/>
          </a:stretch>
        </p:blipFill>
        <p:spPr bwMode="auto">
          <a:xfrm>
            <a:off x="10414000" y="3271838"/>
            <a:ext cx="1276350" cy="1152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Box 22">
            <a:extLst>
              <a:ext uri="{FF2B5EF4-FFF2-40B4-BE49-F238E27FC236}">
                <a16:creationId xmlns:a16="http://schemas.microsoft.com/office/drawing/2014/main" id="{ED865DEC-1DEA-FBE3-DF17-876C8A3458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88525" y="4451350"/>
            <a:ext cx="2451100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9pPr>
          </a:lstStyle>
          <a:p>
            <a:pPr algn="ctr" eaLnBrk="1" hangingPunct="1"/>
            <a:r>
              <a:rPr lang="en-US" altLang="en-US" sz="1100">
                <a:solidFill>
                  <a:schemeClr val="bg1"/>
                </a:solidFill>
              </a:rPr>
              <a:t>https</a:t>
            </a:r>
            <a:r>
              <a:rPr lang="en-US" altLang="en-US" sz="1100">
                <a:solidFill>
                  <a:schemeClr val="bg1"/>
                </a:solidFill>
                <a:sym typeface="Wingdings" pitchFamily="2" charset="2"/>
              </a:rPr>
              <a:t>://techvoices.org</a:t>
            </a:r>
            <a:endParaRPr lang="en-US" altLang="en-US" sz="1100">
              <a:solidFill>
                <a:schemeClr val="bg1"/>
              </a:solidFill>
            </a:endParaRPr>
          </a:p>
        </p:txBody>
      </p:sp>
      <p:pic>
        <p:nvPicPr>
          <p:cNvPr id="21" name="Picture 4" descr="TIVIA ry">
            <a:extLst>
              <a:ext uri="{FF2B5EF4-FFF2-40B4-BE49-F238E27FC236}">
                <a16:creationId xmlns:a16="http://schemas.microsoft.com/office/drawing/2014/main" id="{45C32975-9352-E18B-D666-0D7ED22BEF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9325" y="5046663"/>
            <a:ext cx="792163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24" descr="Selenium PLC - Project Leadership Committee">
            <a:extLst>
              <a:ext uri="{FF2B5EF4-FFF2-40B4-BE49-F238E27FC236}">
                <a16:creationId xmlns:a16="http://schemas.microsoft.com/office/drawing/2014/main" id="{0A55B653-342E-1B26-5B14-C268C636F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2863" y="5046663"/>
            <a:ext cx="793750" cy="82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3" name="Group 25">
            <a:extLst>
              <a:ext uri="{FF2B5EF4-FFF2-40B4-BE49-F238E27FC236}">
                <a16:creationId xmlns:a16="http://schemas.microsoft.com/office/drawing/2014/main" id="{83C19C54-12EF-F9EC-392B-7E48AF2D7F5F}"/>
              </a:ext>
            </a:extLst>
          </p:cNvPr>
          <p:cNvGrpSpPr>
            <a:grpSpLocks/>
          </p:cNvGrpSpPr>
          <p:nvPr/>
        </p:nvGrpSpPr>
        <p:grpSpPr bwMode="auto">
          <a:xfrm>
            <a:off x="3338513" y="1462088"/>
            <a:ext cx="6351587" cy="1965325"/>
            <a:chOff x="2919409" y="2198639"/>
            <a:chExt cx="6352157" cy="1964821"/>
          </a:xfrm>
        </p:grpSpPr>
        <p:pic>
          <p:nvPicPr>
            <p:cNvPr id="24" name="Picture 23" descr="Logo, company name&#10;&#10;Description automatically generated">
              <a:extLst>
                <a:ext uri="{FF2B5EF4-FFF2-40B4-BE49-F238E27FC236}">
                  <a16:creationId xmlns:a16="http://schemas.microsoft.com/office/drawing/2014/main" id="{809A5A27-78D2-CA79-1C31-BB5F4B5B2D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 cstate="email"/>
            <a:srcRect t="12925"/>
            <a:stretch/>
          </p:blipFill>
          <p:spPr>
            <a:xfrm>
              <a:off x="2919409" y="2198639"/>
              <a:ext cx="2114550" cy="1841234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25" name="Graphic 27">
              <a:extLst>
                <a:ext uri="{FF2B5EF4-FFF2-40B4-BE49-F238E27FC236}">
                  <a16:creationId xmlns:a16="http://schemas.microsoft.com/office/drawing/2014/main" id="{A5B2BF76-6E61-5C4C-D1FA-A3A132773AA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email"/>
            <a:stretch>
              <a:fillRect/>
            </a:stretch>
          </p:blipFill>
          <p:spPr>
            <a:xfrm>
              <a:off x="5033960" y="2319660"/>
              <a:ext cx="1543445" cy="662939"/>
            </a:xfrm>
            <a:prstGeom prst="rect">
              <a:avLst/>
            </a:prstGeom>
          </p:spPr>
        </p:pic>
        <p:sp>
          <p:nvSpPr>
            <p:cNvPr id="26" name="TextBox 28">
              <a:extLst>
                <a:ext uri="{FF2B5EF4-FFF2-40B4-BE49-F238E27FC236}">
                  <a16:creationId xmlns:a16="http://schemas.microsoft.com/office/drawing/2014/main" id="{25856694-B071-CEF7-926D-E7F5E004BBD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70919" y="3794128"/>
              <a:ext cx="8115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Gill Sans MT" panose="020B0502020104020203" pitchFamily="34" charset="7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Gill Sans MT" panose="020B0502020104020203" pitchFamily="34" charset="7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Gill Sans MT" panose="020B0502020104020203" pitchFamily="34" charset="7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Gill Sans MT" panose="020B0502020104020203" pitchFamily="34" charset="7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Gill Sans MT" panose="020B0502020104020203" pitchFamily="34" charset="77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ill Sans MT" panose="020B0502020104020203" pitchFamily="34" charset="77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ill Sans MT" panose="020B0502020104020203" pitchFamily="34" charset="77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ill Sans MT" panose="020B0502020104020203" pitchFamily="34" charset="77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ill Sans MT" panose="020B0502020104020203" pitchFamily="34" charset="77"/>
                </a:defRPr>
              </a:lvl9pPr>
            </a:lstStyle>
            <a:p>
              <a:pPr algn="ctr" eaLnBrk="1" hangingPunct="1"/>
              <a:r>
                <a:rPr lang="en-US" altLang="en-US" b="1">
                  <a:solidFill>
                    <a:schemeClr val="bg1"/>
                  </a:solidFill>
                </a:rPr>
                <a:t>2020</a:t>
              </a:r>
            </a:p>
          </p:txBody>
        </p:sp>
        <p:sp>
          <p:nvSpPr>
            <p:cNvPr id="27" name="TextBox 29">
              <a:extLst>
                <a:ext uri="{FF2B5EF4-FFF2-40B4-BE49-F238E27FC236}">
                  <a16:creationId xmlns:a16="http://schemas.microsoft.com/office/drawing/2014/main" id="{59D2238C-E055-939F-3406-D6E7FEA35C2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87805" y="3779599"/>
              <a:ext cx="8115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Gill Sans MT" panose="020B0502020104020203" pitchFamily="34" charset="7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Gill Sans MT" panose="020B0502020104020203" pitchFamily="34" charset="7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Gill Sans MT" panose="020B0502020104020203" pitchFamily="34" charset="7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Gill Sans MT" panose="020B0502020104020203" pitchFamily="34" charset="7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Gill Sans MT" panose="020B0502020104020203" pitchFamily="34" charset="77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ill Sans MT" panose="020B0502020104020203" pitchFamily="34" charset="77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ill Sans MT" panose="020B0502020104020203" pitchFamily="34" charset="77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ill Sans MT" panose="020B0502020104020203" pitchFamily="34" charset="77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ill Sans MT" panose="020B0502020104020203" pitchFamily="34" charset="77"/>
                </a:defRPr>
              </a:lvl9pPr>
            </a:lstStyle>
            <a:p>
              <a:pPr algn="ctr" eaLnBrk="1" hangingPunct="1"/>
              <a:r>
                <a:rPr lang="en-US" altLang="en-US" b="1">
                  <a:solidFill>
                    <a:schemeClr val="bg1"/>
                  </a:solidFill>
                </a:rPr>
                <a:t>2016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DA61969-E168-A3B9-CFBB-D1D5C2AAC640}"/>
                </a:ext>
              </a:extLst>
            </p:cNvPr>
            <p:cNvSpPr txBox="1"/>
            <p:nvPr/>
          </p:nvSpPr>
          <p:spPr>
            <a:xfrm>
              <a:off x="4794414" y="2966792"/>
              <a:ext cx="2686291" cy="784024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b="1" dirty="0">
                  <a:solidFill>
                    <a:schemeClr val="bg1"/>
                  </a:solidFill>
                  <a:latin typeface="Gill Sans MT" panose="020B0502020104020203" pitchFamily="34" charset="0"/>
                </a:rPr>
                <a:t>MIATPP</a:t>
              </a:r>
              <a:r>
                <a:rPr lang="en-US" dirty="0">
                  <a:solidFill>
                    <a:schemeClr val="bg1"/>
                  </a:solidFill>
                  <a:latin typeface="Gill Sans MT" panose="020B0502020104020203" pitchFamily="34" charset="0"/>
                </a:rPr>
                <a:t> </a:t>
              </a:r>
              <a:br>
                <a:rPr lang="en-US" dirty="0">
                  <a:solidFill>
                    <a:schemeClr val="bg1"/>
                  </a:solidFill>
                  <a:latin typeface="Gill Sans MT" panose="020B0502020104020203" pitchFamily="34" charset="0"/>
                </a:rPr>
              </a:br>
              <a:r>
                <a:rPr lang="en-US" sz="1350" dirty="0">
                  <a:solidFill>
                    <a:schemeClr val="bg1"/>
                  </a:solidFill>
                  <a:latin typeface="Gill Sans Nova Light" panose="020B0604020202020204" pitchFamily="34" charset="0"/>
                </a:rPr>
                <a:t>Most Influential Agile Testing Professional Person</a:t>
              </a:r>
              <a:endParaRPr lang="en-US" dirty="0">
                <a:solidFill>
                  <a:schemeClr val="bg1"/>
                </a:solidFill>
                <a:latin typeface="Gill Sans Nova Light" panose="020B0604020202020204" pitchFamily="34" charset="0"/>
              </a:endParaRPr>
            </a:p>
          </p:txBody>
        </p:sp>
        <p:pic>
          <p:nvPicPr>
            <p:cNvPr id="29" name="Picture 2" descr="ICT 100 influencers list 2019 and 2020">
              <a:extLst>
                <a:ext uri="{FF2B5EF4-FFF2-40B4-BE49-F238E27FC236}">
                  <a16:creationId xmlns:a16="http://schemas.microsoft.com/office/drawing/2014/main" id="{2C57C6C8-E1D2-9FD1-E052-92A606BF9C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4769"/>
            <a:stretch>
              <a:fillRect/>
            </a:stretch>
          </p:blipFill>
          <p:spPr bwMode="auto">
            <a:xfrm>
              <a:off x="7396849" y="2443840"/>
              <a:ext cx="1553783" cy="8581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0" name="TextBox 32">
              <a:extLst>
                <a:ext uri="{FF2B5EF4-FFF2-40B4-BE49-F238E27FC236}">
                  <a16:creationId xmlns:a16="http://schemas.microsoft.com/office/drawing/2014/main" id="{5FAFB7BE-324C-668D-6924-EB097D8BB88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95322" y="3794128"/>
              <a:ext cx="2076244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Gill Sans MT" panose="020B0502020104020203" pitchFamily="34" charset="7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Gill Sans MT" panose="020B0502020104020203" pitchFamily="34" charset="7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Gill Sans MT" panose="020B0502020104020203" pitchFamily="34" charset="7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Gill Sans MT" panose="020B0502020104020203" pitchFamily="34" charset="7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Gill Sans MT" panose="020B0502020104020203" pitchFamily="34" charset="77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ill Sans MT" panose="020B0502020104020203" pitchFamily="34" charset="77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ill Sans MT" panose="020B0502020104020203" pitchFamily="34" charset="77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ill Sans MT" panose="020B0502020104020203" pitchFamily="34" charset="77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ill Sans MT" panose="020B0502020104020203" pitchFamily="34" charset="77"/>
                </a:defRPr>
              </a:lvl9pPr>
            </a:lstStyle>
            <a:p>
              <a:pPr algn="ctr" eaLnBrk="1" hangingPunct="1"/>
              <a:r>
                <a:rPr lang="en-US" altLang="en-US" b="1" dirty="0">
                  <a:solidFill>
                    <a:schemeClr val="bg1"/>
                  </a:solidFill>
                </a:rPr>
                <a:t>2019 - 2024</a:t>
              </a:r>
            </a:p>
          </p:txBody>
        </p:sp>
      </p:grpSp>
      <p:pic>
        <p:nvPicPr>
          <p:cNvPr id="1028" name="Picture 4" descr="CGI Suomi Logo &amp; Brand Assets (SVG, PNG and vector) - Brandfetch">
            <a:extLst>
              <a:ext uri="{FF2B5EF4-FFF2-40B4-BE49-F238E27FC236}">
                <a16:creationId xmlns:a16="http://schemas.microsoft.com/office/drawing/2014/main" id="{FE1C705C-8315-9A3D-2D43-2F283DB323A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7750" y="4824413"/>
            <a:ext cx="1332026" cy="1332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78547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Logo&#10;&#10;Description automatically generated">
            <a:extLst>
              <a:ext uri="{FF2B5EF4-FFF2-40B4-BE49-F238E27FC236}">
                <a16:creationId xmlns:a16="http://schemas.microsoft.com/office/drawing/2014/main" id="{0DF48A09-564E-EC51-4C76-4B48D9949A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1225" y="6375400"/>
            <a:ext cx="249238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D787A3F8-4049-7E5C-0E7F-8DBB8A0CED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69100" y="6359525"/>
            <a:ext cx="28067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9pPr>
          </a:lstStyle>
          <a:p>
            <a:pPr eaLnBrk="1" hangingPunct="1"/>
            <a:r>
              <a:rPr lang="en-US" altLang="en-US" sz="1400"/>
              <a:t>https://www.linkedin.com/in/maaret/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0E19F4F-D6FD-D730-93C4-3400339FF2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8750" y="6389688"/>
            <a:ext cx="2603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6">
            <a:extLst>
              <a:ext uri="{FF2B5EF4-FFF2-40B4-BE49-F238E27FC236}">
                <a16:creationId xmlns:a16="http://schemas.microsoft.com/office/drawing/2014/main" id="{FC367FF0-1AEB-16E9-8BEA-FAEDD752D8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77450" y="6346825"/>
            <a:ext cx="191293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9pPr>
          </a:lstStyle>
          <a:p>
            <a:pPr eaLnBrk="1" hangingPunct="1"/>
            <a:r>
              <a:rPr lang="en-US" altLang="en-US" sz="1400"/>
              <a:t>@maaretp@mas.to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374586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A4DD18F9-3277-C6BB-7CB0-242ED1A51A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1225" y="6375400"/>
            <a:ext cx="249238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CADE866-A415-4733-B5D9-3D0FFAD3B0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69100" y="6359525"/>
            <a:ext cx="28067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9pPr>
          </a:lstStyle>
          <a:p>
            <a:pPr eaLnBrk="1" hangingPunct="1"/>
            <a:r>
              <a:rPr lang="en-US" altLang="en-US" sz="1400"/>
              <a:t>https://www.linkedin.com/in/maaret/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1025167F-8D4C-2F91-C541-DC7CA56A4E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8750" y="6389688"/>
            <a:ext cx="2603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DCDAE16-908E-74DE-D56B-F00D097999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77450" y="6346825"/>
            <a:ext cx="191293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9pPr>
          </a:lstStyle>
          <a:p>
            <a:pPr eaLnBrk="1" hangingPunct="1"/>
            <a:r>
              <a:rPr lang="en-US" altLang="en-US" sz="1400"/>
              <a:t>@maaretp@mas.to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08126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Logo&#10;&#10;Description automatically generated">
            <a:extLst>
              <a:ext uri="{FF2B5EF4-FFF2-40B4-BE49-F238E27FC236}">
                <a16:creationId xmlns:a16="http://schemas.microsoft.com/office/drawing/2014/main" id="{2900428B-0502-2010-85F2-B9424AECE6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1225" y="6375400"/>
            <a:ext cx="249238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4">
            <a:extLst>
              <a:ext uri="{FF2B5EF4-FFF2-40B4-BE49-F238E27FC236}">
                <a16:creationId xmlns:a16="http://schemas.microsoft.com/office/drawing/2014/main" id="{504B5331-5983-3EA0-2F4D-D3963AA6B4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69100" y="6359525"/>
            <a:ext cx="28067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9pPr>
          </a:lstStyle>
          <a:p>
            <a:pPr eaLnBrk="1" hangingPunct="1"/>
            <a:r>
              <a:rPr lang="en-US" altLang="en-US" sz="1400"/>
              <a:t>https://www.linkedin.com/in/maaret/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C8480B4A-C202-5A2E-13CB-399DFF431E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8750" y="6389688"/>
            <a:ext cx="2603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6">
            <a:extLst>
              <a:ext uri="{FF2B5EF4-FFF2-40B4-BE49-F238E27FC236}">
                <a16:creationId xmlns:a16="http://schemas.microsoft.com/office/drawing/2014/main" id="{F6DBC257-7EBF-6DBA-42DC-8EA634265E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77450" y="6346825"/>
            <a:ext cx="191293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9pPr>
          </a:lstStyle>
          <a:p>
            <a:pPr eaLnBrk="1" hangingPunct="1"/>
            <a:r>
              <a:rPr lang="en-US" altLang="en-US" sz="1400"/>
              <a:t>@maaretp@mas.to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095461" cy="4351338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2"/>
          <p:cNvSpPr>
            <a:spLocks noGrp="1"/>
          </p:cNvSpPr>
          <p:nvPr>
            <p:ph idx="10"/>
          </p:nvPr>
        </p:nvSpPr>
        <p:spPr>
          <a:xfrm>
            <a:off x="6096001" y="1828329"/>
            <a:ext cx="5201084" cy="4351338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47189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Logo&#10;&#10;Description automatically generated">
            <a:extLst>
              <a:ext uri="{FF2B5EF4-FFF2-40B4-BE49-F238E27FC236}">
                <a16:creationId xmlns:a16="http://schemas.microsoft.com/office/drawing/2014/main" id="{513A45DF-02CA-5741-188F-7E0DAF735E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1225" y="6375400"/>
            <a:ext cx="249238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4">
            <a:extLst>
              <a:ext uri="{FF2B5EF4-FFF2-40B4-BE49-F238E27FC236}">
                <a16:creationId xmlns:a16="http://schemas.microsoft.com/office/drawing/2014/main" id="{442E998C-5E7C-DF29-8672-CE9E69EF45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69100" y="6359525"/>
            <a:ext cx="28067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9pPr>
          </a:lstStyle>
          <a:p>
            <a:pPr eaLnBrk="1" hangingPunct="1"/>
            <a:r>
              <a:rPr lang="en-US" altLang="en-US" sz="1400"/>
              <a:t>https://www.linkedin.com/in/maaret/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F5BCCE5F-5FFA-DD8C-3BEF-98A4F24711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8750" y="6389688"/>
            <a:ext cx="2603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6">
            <a:extLst>
              <a:ext uri="{FF2B5EF4-FFF2-40B4-BE49-F238E27FC236}">
                <a16:creationId xmlns:a16="http://schemas.microsoft.com/office/drawing/2014/main" id="{F262958B-0560-1042-4681-ACDABFC886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77450" y="6346825"/>
            <a:ext cx="191293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9pPr>
          </a:lstStyle>
          <a:p>
            <a:pPr eaLnBrk="1" hangingPunct="1"/>
            <a:r>
              <a:rPr lang="en-US" altLang="en-US" sz="1400"/>
              <a:t>@maaretp@mas.to</a:t>
            </a:r>
          </a:p>
        </p:txBody>
      </p:sp>
    </p:spTree>
    <p:extLst>
      <p:ext uri="{BB962C8B-B14F-4D97-AF65-F5344CB8AC3E}">
        <p14:creationId xmlns:p14="http://schemas.microsoft.com/office/powerpoint/2010/main" val="39559025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Pink smoke on a black background&#10;&#10;Description automatically generated">
            <a:extLst>
              <a:ext uri="{FF2B5EF4-FFF2-40B4-BE49-F238E27FC236}">
                <a16:creationId xmlns:a16="http://schemas.microsoft.com/office/drawing/2014/main" id="{2CDE26D6-DBB0-5DA1-3ABE-A490DE1F5F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-515937" y="515937"/>
            <a:ext cx="6858000" cy="582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4" descr="A pink smoke on a black background&#10;&#10;Description automatically generated">
            <a:extLst>
              <a:ext uri="{FF2B5EF4-FFF2-40B4-BE49-F238E27FC236}">
                <a16:creationId xmlns:a16="http://schemas.microsoft.com/office/drawing/2014/main" id="{639F8EDC-C7F8-AC9D-0727-CC25C4B82D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4419600" y="990600"/>
            <a:ext cx="7772400" cy="582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5" descr="Logo&#10;&#10;Description automatically generated">
            <a:extLst>
              <a:ext uri="{FF2B5EF4-FFF2-40B4-BE49-F238E27FC236}">
                <a16:creationId xmlns:a16="http://schemas.microsoft.com/office/drawing/2014/main" id="{DD561264-CB62-DB40-3B53-0A09B9C8A5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1225" y="6375400"/>
            <a:ext cx="249238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6">
            <a:extLst>
              <a:ext uri="{FF2B5EF4-FFF2-40B4-BE49-F238E27FC236}">
                <a16:creationId xmlns:a16="http://schemas.microsoft.com/office/drawing/2014/main" id="{A3C429EF-000B-06D3-08BE-1893A0B492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69100" y="6359525"/>
            <a:ext cx="28067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9pPr>
          </a:lstStyle>
          <a:p>
            <a:pPr eaLnBrk="1" hangingPunct="1"/>
            <a:r>
              <a:rPr lang="en-US" altLang="en-US" sz="1400"/>
              <a:t>https://www.linkedin.com/in/maaret/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1DF9EF43-AFB7-0EFA-B80F-A4E9AA1D4F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8750" y="6389688"/>
            <a:ext cx="2603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9">
            <a:extLst>
              <a:ext uri="{FF2B5EF4-FFF2-40B4-BE49-F238E27FC236}">
                <a16:creationId xmlns:a16="http://schemas.microsoft.com/office/drawing/2014/main" id="{2690EEF3-1AC9-602B-A184-CDD7E037F3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77450" y="6346825"/>
            <a:ext cx="191293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9pPr>
          </a:lstStyle>
          <a:p>
            <a:pPr eaLnBrk="1" hangingPunct="1"/>
            <a:r>
              <a:rPr lang="en-US" altLang="en-US" sz="1400"/>
              <a:t>@maaretp@mas.to</a:t>
            </a:r>
          </a:p>
        </p:txBody>
      </p:sp>
    </p:spTree>
    <p:extLst>
      <p:ext uri="{BB962C8B-B14F-4D97-AF65-F5344CB8AC3E}">
        <p14:creationId xmlns:p14="http://schemas.microsoft.com/office/powerpoint/2010/main" val="11833890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A pink smoke on a black background&#10;&#10;Description automatically generated">
            <a:extLst>
              <a:ext uri="{FF2B5EF4-FFF2-40B4-BE49-F238E27FC236}">
                <a16:creationId xmlns:a16="http://schemas.microsoft.com/office/drawing/2014/main" id="{C0DB78EB-EF18-F4C7-80BE-BD2C86F201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3689350" y="-1644650"/>
            <a:ext cx="4813300" cy="1219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4" descr="Logo&#10;&#10;Description automatically generated">
            <a:extLst>
              <a:ext uri="{FF2B5EF4-FFF2-40B4-BE49-F238E27FC236}">
                <a16:creationId xmlns:a16="http://schemas.microsoft.com/office/drawing/2014/main" id="{5EBA7533-FD3C-468B-DD1F-E13CA9280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1225" y="6375400"/>
            <a:ext cx="249238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5">
            <a:extLst>
              <a:ext uri="{FF2B5EF4-FFF2-40B4-BE49-F238E27FC236}">
                <a16:creationId xmlns:a16="http://schemas.microsoft.com/office/drawing/2014/main" id="{2F13F668-5E83-4957-27C1-9B63C9429B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69100" y="6359525"/>
            <a:ext cx="28067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9pPr>
          </a:lstStyle>
          <a:p>
            <a:pPr eaLnBrk="1" hangingPunct="1"/>
            <a:r>
              <a:rPr lang="en-US" altLang="en-US" sz="1400"/>
              <a:t>https://www.linkedin.com/in/maaret/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E5029D6D-FE91-6E95-0D0D-D6354F616C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8750" y="6389688"/>
            <a:ext cx="2603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42F6CE78-7528-758C-4A38-8E688F554A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77450" y="6346825"/>
            <a:ext cx="191293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9pPr>
          </a:lstStyle>
          <a:p>
            <a:pPr eaLnBrk="1" hangingPunct="1"/>
            <a:r>
              <a:rPr lang="en-US" altLang="en-US" sz="1400"/>
              <a:t>@maaretp@mas.to</a:t>
            </a:r>
          </a:p>
        </p:txBody>
      </p:sp>
    </p:spTree>
    <p:extLst>
      <p:ext uri="{BB962C8B-B14F-4D97-AF65-F5344CB8AC3E}">
        <p14:creationId xmlns:p14="http://schemas.microsoft.com/office/powerpoint/2010/main" val="24633609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A pink smoke on a black background&#10;&#10;Description automatically generated">
            <a:extLst>
              <a:ext uri="{FF2B5EF4-FFF2-40B4-BE49-F238E27FC236}">
                <a16:creationId xmlns:a16="http://schemas.microsoft.com/office/drawing/2014/main" id="{A4172E8F-CB16-481C-1EC8-FA3BA21977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69400" cy="687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4" descr="Logo&#10;&#10;Description automatically generated">
            <a:extLst>
              <a:ext uri="{FF2B5EF4-FFF2-40B4-BE49-F238E27FC236}">
                <a16:creationId xmlns:a16="http://schemas.microsoft.com/office/drawing/2014/main" id="{907C2FB8-5481-CADD-883A-CEEBE80341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1225" y="6375400"/>
            <a:ext cx="249238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5">
            <a:extLst>
              <a:ext uri="{FF2B5EF4-FFF2-40B4-BE49-F238E27FC236}">
                <a16:creationId xmlns:a16="http://schemas.microsoft.com/office/drawing/2014/main" id="{7C7F085B-E9FC-586C-515B-6FA27F1119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69100" y="6359525"/>
            <a:ext cx="28067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9pPr>
          </a:lstStyle>
          <a:p>
            <a:pPr eaLnBrk="1" hangingPunct="1"/>
            <a:r>
              <a:rPr lang="en-US" altLang="en-US" sz="1400"/>
              <a:t>https://www.linkedin.com/in/maaret/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19B719AC-0BB3-D9E5-6656-18A20EBB17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8750" y="6389688"/>
            <a:ext cx="2603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8F5E56DB-D619-995D-6BF1-59E5CEFF23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77450" y="6346825"/>
            <a:ext cx="191293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9pPr>
          </a:lstStyle>
          <a:p>
            <a:pPr eaLnBrk="1" hangingPunct="1"/>
            <a:r>
              <a:rPr lang="en-US" altLang="en-US" sz="1400"/>
              <a:t>@maaretp@mas.to</a:t>
            </a:r>
          </a:p>
        </p:txBody>
      </p:sp>
    </p:spTree>
    <p:extLst>
      <p:ext uri="{BB962C8B-B14F-4D97-AF65-F5344CB8AC3E}">
        <p14:creationId xmlns:p14="http://schemas.microsoft.com/office/powerpoint/2010/main" val="38145368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Pink smoke on a black background&#10;&#10;Description automatically generated">
            <a:extLst>
              <a:ext uri="{FF2B5EF4-FFF2-40B4-BE49-F238E27FC236}">
                <a16:creationId xmlns:a16="http://schemas.microsoft.com/office/drawing/2014/main" id="{4B9A175D-9707-7D05-D340-4277FB7EF3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582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4" descr="Logo&#10;&#10;Description automatically generated">
            <a:extLst>
              <a:ext uri="{FF2B5EF4-FFF2-40B4-BE49-F238E27FC236}">
                <a16:creationId xmlns:a16="http://schemas.microsoft.com/office/drawing/2014/main" id="{19C5100D-DC87-6C57-BE83-5FD4E4FA26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1225" y="6375400"/>
            <a:ext cx="249238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5">
            <a:extLst>
              <a:ext uri="{FF2B5EF4-FFF2-40B4-BE49-F238E27FC236}">
                <a16:creationId xmlns:a16="http://schemas.microsoft.com/office/drawing/2014/main" id="{89D20692-5C27-B1CE-17FC-FA8DD05401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69100" y="6359525"/>
            <a:ext cx="28067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9pPr>
          </a:lstStyle>
          <a:p>
            <a:pPr eaLnBrk="1" hangingPunct="1"/>
            <a:r>
              <a:rPr lang="en-US" altLang="en-US" sz="1400"/>
              <a:t>https://www.linkedin.com/in/maaret/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E0D09E29-8D76-55CD-21C8-C9065665D1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8750" y="6389688"/>
            <a:ext cx="2603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57AC76AA-18D7-57EE-8C05-EDEF17E07B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77450" y="6346825"/>
            <a:ext cx="191293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9pPr>
          </a:lstStyle>
          <a:p>
            <a:pPr eaLnBrk="1" hangingPunct="1"/>
            <a:r>
              <a:rPr lang="en-US" altLang="en-US" sz="1400"/>
              <a:t>@maaretp@mas.to</a:t>
            </a:r>
          </a:p>
        </p:txBody>
      </p:sp>
    </p:spTree>
    <p:extLst>
      <p:ext uri="{BB962C8B-B14F-4D97-AF65-F5344CB8AC3E}">
        <p14:creationId xmlns:p14="http://schemas.microsoft.com/office/powerpoint/2010/main" val="23031515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463C6B90-97BE-46FC-C9C6-47AC2BF2FA0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E5EED4A3-85FD-991B-4BC0-28180D9DF49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TextBox 7">
            <a:extLst>
              <a:ext uri="{FF2B5EF4-FFF2-40B4-BE49-F238E27FC236}">
                <a16:creationId xmlns:a16="http://schemas.microsoft.com/office/drawing/2014/main" id="{36A25A3D-CF46-0D93-E475-DBA9315E8B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92800" y="6642100"/>
            <a:ext cx="433388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9pPr>
          </a:lstStyle>
          <a:p>
            <a:pPr eaLnBrk="1" hangingPunct="1"/>
            <a:r>
              <a:rPr lang="en-US" altLang="en-US" sz="10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Internal</a:t>
            </a: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ill Sans MT" panose="020B0502020104020203" pitchFamily="34" charset="77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ill Sans MT" panose="020B0502020104020203" pitchFamily="34" charset="77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ill Sans MT" panose="020B0502020104020203" pitchFamily="34" charset="77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ill Sans MT" panose="020B0502020104020203" pitchFamily="34" charset="77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ill Sans MT" panose="020B0502020104020203" pitchFamily="34" charset="77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ill Sans MT" panose="020B0502020104020203" pitchFamily="34" charset="77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ill Sans MT" panose="020B0502020104020203" pitchFamily="34" charset="77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ill Sans MT" panose="020B0502020104020203" pitchFamily="34" charset="77"/>
        </a:defRPr>
      </a:lvl9pPr>
    </p:titleStyle>
    <p:bodyStyle>
      <a:lvl1pPr marL="228600" indent="-228600" algn="l" rtl="0" eaLnBrk="1" fontAlgn="base" hangingPunct="1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xploratorytestingacademy.com/app/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eviltester.github.io/TestingApp/apps/eprimer/eprimer.html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xploratorytestingacademy.com/app/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eviltester.github.io/TestingApp/apps/eprimer/eprimer.html" TargetMode="Externa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xploratorytestingacademy.com/app/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eviltester.github.io/TestingApp/apps/eprimer/eprimer.html" TargetMode="Externa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xploratorytestingacademy.com/app/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eviltester.github.io/TestingApp/apps/eprimer/eprimer.html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xploratorytestingacademy.com/app/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eviltester.github.io/TestingApp/apps/eprimer/eprimer.html" TargetMode="Externa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xploratorytestingacademy.com/app/" TargetMode="Externa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eviltester.github.io/TestingApp/apps/eprimer/eprimer.html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xploratorytestingacademy.com/app/" TargetMode="Externa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eviltester.github.io/TestingApp/apps/eprimer/eprimer.html" TargetMode="Externa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xploratorytestingacademy.com/app/" TargetMode="External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eviltester.github.io/TestingApp/apps/eprimer/eprimer.html" TargetMode="Externa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5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5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5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5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xploratorytestingacademy.com/app/" TargetMode="External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eviltester.github.io/TestingApp/apps/eprimer/eprimer.html" TargetMode="Externa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8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5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xploratorytestingacademy.com/app/" TargetMode="External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eviltester.github.io/TestingApp/apps/eprimer/eprimer.html" TargetMode="Externa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2910A21-47A8-BEB6-0740-75D9F442A44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  <a:noFill/>
        </p:spPr>
      </p:pic>
      <p:pic>
        <p:nvPicPr>
          <p:cNvPr id="1026" name="Picture 2" descr="Exploratory Testing logo">
            <a:extLst>
              <a:ext uri="{FF2B5EF4-FFF2-40B4-BE49-F238E27FC236}">
                <a16:creationId xmlns:a16="http://schemas.microsoft.com/office/drawing/2014/main" id="{1C5601A9-63A1-DAD2-67FB-AF35B2D8A1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418" y="2303079"/>
            <a:ext cx="2289942" cy="2289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71122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E57CA2E-9E10-434F-84E0-28F7CB705266}"/>
              </a:ext>
            </a:extLst>
          </p:cNvPr>
          <p:cNvSpPr/>
          <p:nvPr/>
        </p:nvSpPr>
        <p:spPr>
          <a:xfrm>
            <a:off x="181753" y="1357615"/>
            <a:ext cx="6099779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Chapter 1: Test target and our options for exploring</a:t>
            </a:r>
          </a:p>
          <a:p>
            <a:r>
              <a:rPr lang="en-US" sz="2000" dirty="0"/>
              <a:t>Chapter 2: Self-management basics on setting yourself constraints</a:t>
            </a:r>
          </a:p>
          <a:p>
            <a:r>
              <a:rPr lang="en-US" sz="2000" dirty="0"/>
              <a:t>Chapter 3: The moment of first impression</a:t>
            </a:r>
          </a:p>
          <a:p>
            <a:r>
              <a:rPr lang="en-US" sz="2000" dirty="0"/>
              <a:t>Chapter 4: Recognizing and learning a domain</a:t>
            </a:r>
          </a:p>
          <a:p>
            <a:r>
              <a:rPr lang="en-US" sz="2000" dirty="0"/>
              <a:t>Chapter 5: Recognizing functionality</a:t>
            </a:r>
          </a:p>
          <a:p>
            <a:r>
              <a:rPr lang="en-US" sz="2000" dirty="0"/>
              <a:t>Chapter 6: Recognizing data</a:t>
            </a:r>
          </a:p>
          <a:p>
            <a:r>
              <a:rPr lang="en-US" sz="2000" dirty="0"/>
              <a:t>Chapter 7: Recognizing application and execution environment</a:t>
            </a:r>
          </a:p>
          <a:p>
            <a:r>
              <a:rPr lang="en-US" sz="2000" dirty="0"/>
              <a:t>Chapter 8: Documenting in a mindmap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87687B0-FA6D-4347-A1F2-5B541CE92522}"/>
              </a:ext>
            </a:extLst>
          </p:cNvPr>
          <p:cNvSpPr/>
          <p:nvPr/>
        </p:nvSpPr>
        <p:spPr>
          <a:xfrm>
            <a:off x="6032816" y="1367979"/>
            <a:ext cx="6099779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Chapter 9: pytest the very basics</a:t>
            </a:r>
          </a:p>
          <a:p>
            <a:r>
              <a:rPr lang="en-US" sz="2000" dirty="0"/>
              <a:t>Chapter 10: Documenting as skeleton test automation</a:t>
            </a:r>
          </a:p>
          <a:p>
            <a:r>
              <a:rPr lang="en-US" sz="2000" dirty="0"/>
              <a:t>Chapter 11: Playwright library and CSS selectors on web pages</a:t>
            </a:r>
          </a:p>
          <a:p>
            <a:r>
              <a:rPr lang="en-US" sz="2000" dirty="0"/>
              <a:t>Chapter 12: Documenting as executable test automation</a:t>
            </a:r>
          </a:p>
          <a:p>
            <a:r>
              <a:rPr lang="en-US" sz="2000" dirty="0"/>
              <a:t>Chapter 13: Why this is not about any specific tool</a:t>
            </a:r>
          </a:p>
          <a:p>
            <a:r>
              <a:rPr lang="en-US" sz="2000" dirty="0"/>
              <a:t>Chapter 14: Use of time</a:t>
            </a:r>
          </a:p>
          <a:p>
            <a:r>
              <a:rPr lang="en-US" sz="2000" dirty="0"/>
              <a:t>Chapter 15: Coverage</a:t>
            </a:r>
          </a:p>
          <a:p>
            <a:r>
              <a:rPr lang="en-US" sz="2000" dirty="0"/>
              <a:t>Chapter 16:  Test Strategy</a:t>
            </a:r>
          </a:p>
          <a:p>
            <a:r>
              <a:rPr lang="en-US" sz="2000" dirty="0"/>
              <a:t>Chapter 17: Full results and reproducing from customer feedback </a:t>
            </a:r>
          </a:p>
          <a:p>
            <a:r>
              <a:rPr lang="en-US" sz="2000" dirty="0"/>
              <a:t>Chapter 18: Closing remarks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C92ADD-6667-4594-AC3C-43BA289651BC}"/>
              </a:ext>
            </a:extLst>
          </p:cNvPr>
          <p:cNvSpPr txBox="1"/>
          <p:nvPr/>
        </p:nvSpPr>
        <p:spPr>
          <a:xfrm>
            <a:off x="2219300" y="347287"/>
            <a:ext cx="77534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latin typeface="KG No Matter What" panose="02000507000000020003" pitchFamily="2" charset="0"/>
              </a:rPr>
              <a:t>Course Outline</a:t>
            </a:r>
            <a:endParaRPr lang="en-US" sz="7200" dirty="0">
              <a:solidFill>
                <a:schemeClr val="accent1"/>
              </a:solidFill>
              <a:latin typeface="KG No Matter What" panose="02000507000000020003" pitchFamily="2" charset="0"/>
            </a:endParaRPr>
          </a:p>
        </p:txBody>
      </p:sp>
      <p:sp>
        <p:nvSpPr>
          <p:cNvPr id="2" name="Rectangle: Rounded Corners 2">
            <a:extLst>
              <a:ext uri="{FF2B5EF4-FFF2-40B4-BE49-F238E27FC236}">
                <a16:creationId xmlns:a16="http://schemas.microsoft.com/office/drawing/2014/main" id="{41D32638-EB9B-956F-5927-8AC70DED9EBB}"/>
              </a:ext>
            </a:extLst>
          </p:cNvPr>
          <p:cNvSpPr/>
          <p:nvPr/>
        </p:nvSpPr>
        <p:spPr>
          <a:xfrm>
            <a:off x="1733317" y="4845172"/>
            <a:ext cx="3196133" cy="1385740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The Self-Study Edition</a:t>
            </a:r>
          </a:p>
        </p:txBody>
      </p:sp>
    </p:spTree>
    <p:extLst>
      <p:ext uri="{BB962C8B-B14F-4D97-AF65-F5344CB8AC3E}">
        <p14:creationId xmlns:p14="http://schemas.microsoft.com/office/powerpoint/2010/main" val="15647409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EC92ADD-6667-4594-AC3C-43BA289651BC}"/>
              </a:ext>
            </a:extLst>
          </p:cNvPr>
          <p:cNvSpPr txBox="1"/>
          <p:nvPr/>
        </p:nvSpPr>
        <p:spPr>
          <a:xfrm>
            <a:off x="2219300" y="347287"/>
            <a:ext cx="77534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latin typeface="KG No Matter What" panose="02000507000000020003" pitchFamily="2" charset="0"/>
              </a:rPr>
              <a:t>Course Outline</a:t>
            </a:r>
            <a:endParaRPr lang="en-US" sz="7200" dirty="0">
              <a:solidFill>
                <a:schemeClr val="accent1"/>
              </a:solidFill>
              <a:latin typeface="KG No Matter What" panose="02000507000000020003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C4F4884-5BFA-45FD-9542-642ECFF198B0}"/>
              </a:ext>
            </a:extLst>
          </p:cNvPr>
          <p:cNvSpPr/>
          <p:nvPr/>
        </p:nvSpPr>
        <p:spPr>
          <a:xfrm>
            <a:off x="1457740" y="1418141"/>
            <a:ext cx="91440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/>
              <a:t>Section 1: 	Options for Exploring</a:t>
            </a:r>
          </a:p>
          <a:p>
            <a:r>
              <a:rPr lang="en-US" sz="3600" dirty="0"/>
              <a:t>Section II: 	Control through Choices</a:t>
            </a:r>
          </a:p>
          <a:p>
            <a:r>
              <a:rPr lang="en-US" sz="3600" dirty="0"/>
              <a:t>Section III:	Documenting (with Automation)</a:t>
            </a:r>
          </a:p>
          <a:p>
            <a:r>
              <a:rPr lang="en-US" sz="3600" dirty="0"/>
              <a:t>			Extending with Function, Data,</a:t>
            </a:r>
          </a:p>
          <a:p>
            <a:r>
              <a:rPr lang="en-US" sz="3600" dirty="0"/>
              <a:t>	 		Environment and Domain</a:t>
            </a:r>
          </a:p>
          <a:p>
            <a:r>
              <a:rPr lang="en-US" sz="3600" dirty="0"/>
              <a:t>Section IV:  	Use of time and coverage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FB4DAA1E-36EE-46D4-BE12-F6198A263615}"/>
              </a:ext>
            </a:extLst>
          </p:cNvPr>
          <p:cNvSpPr/>
          <p:nvPr/>
        </p:nvSpPr>
        <p:spPr>
          <a:xfrm>
            <a:off x="9554818" y="1547613"/>
            <a:ext cx="338372" cy="318052"/>
          </a:xfrm>
          <a:prstGeom prst="ellipse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E47E521-DB02-4573-99EE-6FADDADA893B}"/>
              </a:ext>
            </a:extLst>
          </p:cNvPr>
          <p:cNvSpPr/>
          <p:nvPr/>
        </p:nvSpPr>
        <p:spPr>
          <a:xfrm>
            <a:off x="10038523" y="2190344"/>
            <a:ext cx="338372" cy="318052"/>
          </a:xfrm>
          <a:prstGeom prst="ellipse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0F104C8-59B0-4F83-BF94-8C1FA51DA49E}"/>
              </a:ext>
            </a:extLst>
          </p:cNvPr>
          <p:cNvSpPr/>
          <p:nvPr/>
        </p:nvSpPr>
        <p:spPr>
          <a:xfrm>
            <a:off x="9990941" y="1547613"/>
            <a:ext cx="338372" cy="318052"/>
          </a:xfrm>
          <a:prstGeom prst="ellipse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3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81B26AC-7144-4164-AA8B-4A5405B311BF}"/>
              </a:ext>
            </a:extLst>
          </p:cNvPr>
          <p:cNvSpPr/>
          <p:nvPr/>
        </p:nvSpPr>
        <p:spPr>
          <a:xfrm>
            <a:off x="2534699" y="3126301"/>
            <a:ext cx="924118" cy="921787"/>
          </a:xfrm>
          <a:prstGeom prst="ellipse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4-13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7D0F617-F745-4BBA-A5AE-B83FFA9193D6}"/>
              </a:ext>
            </a:extLst>
          </p:cNvPr>
          <p:cNvSpPr/>
          <p:nvPr/>
        </p:nvSpPr>
        <p:spPr>
          <a:xfrm>
            <a:off x="9222758" y="4237353"/>
            <a:ext cx="924118" cy="921787"/>
          </a:xfrm>
          <a:prstGeom prst="ellipse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14-17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ECAD16D9-7923-11AF-939F-CE0941BF9DEB}"/>
              </a:ext>
            </a:extLst>
          </p:cNvPr>
          <p:cNvSpPr/>
          <p:nvPr/>
        </p:nvSpPr>
        <p:spPr>
          <a:xfrm>
            <a:off x="1733317" y="4845172"/>
            <a:ext cx="3196133" cy="1385740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The Classroom Edition</a:t>
            </a:r>
          </a:p>
        </p:txBody>
      </p:sp>
    </p:spTree>
    <p:extLst>
      <p:ext uri="{BB962C8B-B14F-4D97-AF65-F5344CB8AC3E}">
        <p14:creationId xmlns:p14="http://schemas.microsoft.com/office/powerpoint/2010/main" val="13589722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B11F4-9E99-4F5E-9503-F9FB629A58A3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0" y="1122363"/>
            <a:ext cx="11741150" cy="2387600"/>
          </a:xfrm>
        </p:spPr>
        <p:txBody>
          <a:bodyPr>
            <a:normAutofit/>
          </a:bodyPr>
          <a:lstStyle/>
          <a:p>
            <a:pPr algn="ctr"/>
            <a:r>
              <a:rPr lang="en-US" sz="7200" dirty="0">
                <a:latin typeface="KG No Matter What" panose="02000507000000020003" pitchFamily="2" charset="0"/>
              </a:rPr>
              <a:t>Test Target and Our Options for Exploring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9F2649-5163-4DD8-8576-4781AFF13A0E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3602038"/>
            <a:ext cx="11741150" cy="1655762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Chapter 1</a:t>
            </a:r>
          </a:p>
        </p:txBody>
      </p:sp>
    </p:spTree>
    <p:extLst>
      <p:ext uri="{BB962C8B-B14F-4D97-AF65-F5344CB8AC3E}">
        <p14:creationId xmlns:p14="http://schemas.microsoft.com/office/powerpoint/2010/main" val="28886733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D80199-C5DF-453B-A1F4-E9A8803113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679174"/>
            <a:ext cx="9144000" cy="5499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983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AD5F1F9-8F40-48ED-BD17-C6007F27FD7B}"/>
              </a:ext>
            </a:extLst>
          </p:cNvPr>
          <p:cNvSpPr txBox="1"/>
          <p:nvPr/>
        </p:nvSpPr>
        <p:spPr>
          <a:xfrm>
            <a:off x="4566744" y="898635"/>
            <a:ext cx="518533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Stop-and-Think:</a:t>
            </a:r>
            <a:br>
              <a:rPr lang="en-US" sz="4400" dirty="0"/>
            </a:br>
            <a:r>
              <a:rPr lang="en-US" sz="4400" dirty="0"/>
              <a:t>Options for Exploring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50C88B-E564-453B-9C54-DDA59B441E98}"/>
              </a:ext>
            </a:extLst>
          </p:cNvPr>
          <p:cNvSpPr txBox="1"/>
          <p:nvPr/>
        </p:nvSpPr>
        <p:spPr>
          <a:xfrm>
            <a:off x="4566744" y="2743101"/>
            <a:ext cx="577018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What would you do first, and soon after you get started?</a:t>
            </a:r>
          </a:p>
          <a:p>
            <a:endParaRPr lang="en-US" sz="2800" dirty="0"/>
          </a:p>
          <a:p>
            <a:r>
              <a:rPr lang="en-US" sz="2800" dirty="0"/>
              <a:t>List all things that come to your mind about how you could test this. What would you start from? What you would not do?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4213619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EF6E9A0-22CE-4DD4-9795-9AAB13C2B40F}"/>
              </a:ext>
            </a:extLst>
          </p:cNvPr>
          <p:cNvSpPr txBox="1"/>
          <p:nvPr/>
        </p:nvSpPr>
        <p:spPr>
          <a:xfrm>
            <a:off x="1133061" y="1862673"/>
            <a:ext cx="99258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solidFill>
                  <a:schemeClr val="accent4"/>
                </a:solidFill>
                <a:latin typeface="KG No Matter What" panose="02000507000000020003" pitchFamily="2" charset="0"/>
              </a:rPr>
              <a:t>Options</a:t>
            </a:r>
            <a:r>
              <a:rPr lang="en-US" sz="7200" dirty="0">
                <a:latin typeface="KG No Matter What" panose="02000507000000020003" pitchFamily="2" charset="0"/>
              </a:rPr>
              <a:t> for Exploring</a:t>
            </a:r>
            <a:endParaRPr lang="en-US" sz="7200" dirty="0">
              <a:solidFill>
                <a:schemeClr val="accent1"/>
              </a:solidFill>
              <a:latin typeface="KG No Matter What" panose="02000507000000020003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71A440-6B79-417F-964B-D727E4BAE673}"/>
              </a:ext>
            </a:extLst>
          </p:cNvPr>
          <p:cNvSpPr txBox="1"/>
          <p:nvPr/>
        </p:nvSpPr>
        <p:spPr>
          <a:xfrm>
            <a:off x="3107651" y="3354364"/>
            <a:ext cx="597670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/>
              <a:t>Research the Domain</a:t>
            </a:r>
          </a:p>
          <a:p>
            <a:pPr algn="ctr"/>
            <a:r>
              <a:rPr lang="en-US" sz="3600" dirty="0"/>
              <a:t>Use test target </a:t>
            </a:r>
            <a:r>
              <a:rPr lang="en-US" sz="3600" i="1" dirty="0"/>
              <a:t>with a constraint</a:t>
            </a:r>
          </a:p>
          <a:p>
            <a:pPr algn="ctr"/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3857089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079B5-0F9B-4969-A024-CD06F479CC50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0" y="1122363"/>
            <a:ext cx="11741150" cy="2387600"/>
          </a:xfrm>
        </p:spPr>
        <p:txBody>
          <a:bodyPr>
            <a:noAutofit/>
          </a:bodyPr>
          <a:lstStyle/>
          <a:p>
            <a:pPr algn="ctr"/>
            <a:r>
              <a:rPr lang="en-US" sz="7200" dirty="0">
                <a:latin typeface="KG No Matter What" panose="02000507000000020003" pitchFamily="2" charset="0"/>
              </a:rPr>
              <a:t>Self-management Basics on Setting Yourself Constraints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4AB9F2-D6EA-44B9-93EE-3344E2F5EA85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3602038"/>
            <a:ext cx="11741150" cy="1655762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Chapter 2</a:t>
            </a:r>
          </a:p>
        </p:txBody>
      </p:sp>
    </p:spTree>
    <p:extLst>
      <p:ext uri="{BB962C8B-B14F-4D97-AF65-F5344CB8AC3E}">
        <p14:creationId xmlns:p14="http://schemas.microsoft.com/office/powerpoint/2010/main" val="24150570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EF6E9A0-22CE-4DD4-9795-9AAB13C2B40F}"/>
              </a:ext>
            </a:extLst>
          </p:cNvPr>
          <p:cNvSpPr txBox="1"/>
          <p:nvPr/>
        </p:nvSpPr>
        <p:spPr>
          <a:xfrm>
            <a:off x="2371700" y="1610885"/>
            <a:ext cx="77534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latin typeface="KG No Matter What" panose="02000507000000020003" pitchFamily="2" charset="0"/>
              </a:rPr>
              <a:t>Charters</a:t>
            </a:r>
            <a:endParaRPr lang="en-US" sz="7200" dirty="0">
              <a:solidFill>
                <a:schemeClr val="accent1"/>
              </a:solidFill>
              <a:latin typeface="KG No Matter What" panose="02000507000000020003" pitchFamily="2" charset="0"/>
            </a:endParaRP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D2927CE1-38D0-42A5-B9D4-328BF02B93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2" y="2811214"/>
            <a:ext cx="9144000" cy="286994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028C5C7-B8EF-4A45-891E-5A5AB5E65292}"/>
              </a:ext>
            </a:extLst>
          </p:cNvPr>
          <p:cNvSpPr txBox="1"/>
          <p:nvPr/>
        </p:nvSpPr>
        <p:spPr>
          <a:xfrm>
            <a:off x="3920362" y="5601711"/>
            <a:ext cx="43828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Elizabeth Zagroba’s concise template adapted from Elizabeth Hendrickson’s template</a:t>
            </a:r>
          </a:p>
        </p:txBody>
      </p:sp>
    </p:spTree>
    <p:extLst>
      <p:ext uri="{BB962C8B-B14F-4D97-AF65-F5344CB8AC3E}">
        <p14:creationId xmlns:p14="http://schemas.microsoft.com/office/powerpoint/2010/main" val="29170798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EF6E9A0-22CE-4DD4-9795-9AAB13C2B40F}"/>
              </a:ext>
            </a:extLst>
          </p:cNvPr>
          <p:cNvSpPr txBox="1"/>
          <p:nvPr/>
        </p:nvSpPr>
        <p:spPr>
          <a:xfrm>
            <a:off x="510209" y="1991433"/>
            <a:ext cx="111715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latin typeface="KG No Matter What" panose="02000507000000020003" pitchFamily="2" charset="0"/>
              </a:rPr>
              <a:t>Choose Your Own </a:t>
            </a:r>
            <a:r>
              <a:rPr lang="en-US" sz="7200" dirty="0">
                <a:solidFill>
                  <a:schemeClr val="accent1"/>
                </a:solidFill>
                <a:latin typeface="KG No Matter What" panose="02000507000000020003" pitchFamily="2" charset="0"/>
              </a:rPr>
              <a:t>Constraint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71A440-6B79-417F-964B-D727E4BAE673}"/>
              </a:ext>
            </a:extLst>
          </p:cNvPr>
          <p:cNvSpPr txBox="1"/>
          <p:nvPr/>
        </p:nvSpPr>
        <p:spPr>
          <a:xfrm>
            <a:off x="2643420" y="3429000"/>
            <a:ext cx="690515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/>
              <a:t>Deliberately excluding perspectives!</a:t>
            </a:r>
          </a:p>
          <a:p>
            <a:pPr algn="ctr"/>
            <a:r>
              <a:rPr lang="en-US" sz="3600" dirty="0"/>
              <a:t>Never Be Bored!</a:t>
            </a:r>
          </a:p>
        </p:txBody>
      </p:sp>
    </p:spTree>
    <p:extLst>
      <p:ext uri="{BB962C8B-B14F-4D97-AF65-F5344CB8AC3E}">
        <p14:creationId xmlns:p14="http://schemas.microsoft.com/office/powerpoint/2010/main" val="21247688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Explore with Intent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2107096" y="1850337"/>
            <a:ext cx="8044069" cy="4105769"/>
            <a:chOff x="1324661" y="1970768"/>
            <a:chExt cx="5867930" cy="3097604"/>
          </a:xfrm>
        </p:grpSpPr>
        <p:sp>
          <p:nvSpPr>
            <p:cNvPr id="3" name="Rectangle 2"/>
            <p:cNvSpPr/>
            <p:nvPr/>
          </p:nvSpPr>
          <p:spPr>
            <a:xfrm>
              <a:off x="1324661" y="1970768"/>
              <a:ext cx="2901121" cy="1499974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500" dirty="0"/>
                <a:t>Mission</a:t>
              </a:r>
            </a:p>
          </p:txBody>
        </p:sp>
        <p:sp>
          <p:nvSpPr>
            <p:cNvPr id="4" name="Rectangle 3"/>
            <p:cNvSpPr/>
            <p:nvPr/>
          </p:nvSpPr>
          <p:spPr>
            <a:xfrm>
              <a:off x="4291470" y="1970768"/>
              <a:ext cx="2901121" cy="1499974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500" dirty="0"/>
                <a:t>Charter</a:t>
              </a:r>
            </a:p>
          </p:txBody>
        </p:sp>
        <p:sp>
          <p:nvSpPr>
            <p:cNvPr id="5" name="Rectangle 4"/>
            <p:cNvSpPr/>
            <p:nvPr/>
          </p:nvSpPr>
          <p:spPr>
            <a:xfrm>
              <a:off x="1324661" y="3568398"/>
              <a:ext cx="2901121" cy="1499974"/>
            </a:xfrm>
            <a:prstGeom prst="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500" dirty="0"/>
                <a:t>Other Charters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4291470" y="3568398"/>
              <a:ext cx="2901121" cy="1499974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500" dirty="0"/>
                <a:t>Details</a:t>
              </a:r>
            </a:p>
          </p:txBody>
        </p:sp>
      </p:grpSp>
      <p:sp>
        <p:nvSpPr>
          <p:cNvPr id="8" name="TextBox 7"/>
          <p:cNvSpPr txBox="1"/>
          <p:nvPr/>
        </p:nvSpPr>
        <p:spPr>
          <a:xfrm rot="16200000">
            <a:off x="951959" y="2567720"/>
            <a:ext cx="1654564" cy="523188"/>
          </a:xfrm>
          <a:prstGeom prst="rect">
            <a:avLst/>
          </a:prstGeom>
          <a:noFill/>
        </p:spPr>
        <p:txBody>
          <a:bodyPr wrap="none" lIns="91412" tIns="45704" rIns="91412" bIns="45704" rtlCol="0">
            <a:spAutoFit/>
          </a:bodyPr>
          <a:lstStyle/>
          <a:p>
            <a:r>
              <a:rPr lang="en-US" sz="2800" b="1" dirty="0"/>
              <a:t>INTENT</a:t>
            </a:r>
          </a:p>
        </p:txBody>
      </p:sp>
      <p:sp>
        <p:nvSpPr>
          <p:cNvPr id="9" name="TextBox 8"/>
          <p:cNvSpPr txBox="1"/>
          <p:nvPr/>
        </p:nvSpPr>
        <p:spPr>
          <a:xfrm rot="5400000">
            <a:off x="9306835" y="4772881"/>
            <a:ext cx="2391945" cy="523188"/>
          </a:xfrm>
          <a:prstGeom prst="rect">
            <a:avLst/>
          </a:prstGeom>
          <a:noFill/>
        </p:spPr>
        <p:txBody>
          <a:bodyPr wrap="none" lIns="91412" tIns="45704" rIns="91412" bIns="45704" rtlCol="0">
            <a:spAutoFit/>
          </a:bodyPr>
          <a:lstStyle/>
          <a:p>
            <a:r>
              <a:rPr lang="en-US" sz="2800" b="1" dirty="0"/>
              <a:t>LEARNINGS</a:t>
            </a:r>
          </a:p>
        </p:txBody>
      </p:sp>
    </p:spTree>
    <p:extLst>
      <p:ext uri="{BB962C8B-B14F-4D97-AF65-F5344CB8AC3E}">
        <p14:creationId xmlns:p14="http://schemas.microsoft.com/office/powerpoint/2010/main" val="30838440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E6AAEBD-010D-80E7-2ADA-6E1A8A61BB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29" y="0"/>
            <a:ext cx="12163033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8A2C58E-7739-7BD6-2CE1-02F19415434D}"/>
              </a:ext>
            </a:extLst>
          </p:cNvPr>
          <p:cNvSpPr/>
          <p:nvPr/>
        </p:nvSpPr>
        <p:spPr>
          <a:xfrm>
            <a:off x="11168743" y="6147707"/>
            <a:ext cx="424543" cy="481693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315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AD5F1F9-8F40-48ED-BD17-C6007F27FD7B}"/>
              </a:ext>
            </a:extLst>
          </p:cNvPr>
          <p:cNvSpPr txBox="1"/>
          <p:nvPr/>
        </p:nvSpPr>
        <p:spPr>
          <a:xfrm>
            <a:off x="4566747" y="898635"/>
            <a:ext cx="5355249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Stop-and-Think:</a:t>
            </a:r>
            <a:br>
              <a:rPr lang="en-US" sz="4400" dirty="0"/>
            </a:br>
            <a:r>
              <a:rPr lang="en-US" sz="4400" dirty="0"/>
              <a:t>Charters, Constraints, </a:t>
            </a:r>
            <a:br>
              <a:rPr lang="en-US" sz="4400" dirty="0"/>
            </a:br>
            <a:r>
              <a:rPr lang="en-US" sz="4400" dirty="0"/>
              <a:t>Intent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50C88B-E564-453B-9C54-DDA59B441E98}"/>
              </a:ext>
            </a:extLst>
          </p:cNvPr>
          <p:cNvSpPr txBox="1"/>
          <p:nvPr/>
        </p:nvSpPr>
        <p:spPr>
          <a:xfrm>
            <a:off x="4566744" y="3429000"/>
            <a:ext cx="577018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You’re approaching the moment of first impression.  How do you want to frame your moment of first impression?</a:t>
            </a:r>
          </a:p>
          <a:p>
            <a:endParaRPr lang="en-US" sz="2800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4943351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B11F4-9E99-4F5E-9503-F9FB629A58A3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0" y="1122363"/>
            <a:ext cx="11741150" cy="2387600"/>
          </a:xfrm>
        </p:spPr>
        <p:txBody>
          <a:bodyPr>
            <a:normAutofit/>
          </a:bodyPr>
          <a:lstStyle/>
          <a:p>
            <a:pPr algn="ctr"/>
            <a:r>
              <a:rPr lang="en-US" sz="7200" dirty="0">
                <a:latin typeface="KG No Matter What" panose="02000507000000020003" pitchFamily="2" charset="77"/>
              </a:rPr>
              <a:t>The Moment of First Impression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9F2649-5163-4DD8-8576-4781AFF13A0E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3602038"/>
            <a:ext cx="11741150" cy="1655762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Chapter 3</a:t>
            </a:r>
          </a:p>
        </p:txBody>
      </p:sp>
    </p:spTree>
    <p:extLst>
      <p:ext uri="{BB962C8B-B14F-4D97-AF65-F5344CB8AC3E}">
        <p14:creationId xmlns:p14="http://schemas.microsoft.com/office/powerpoint/2010/main" val="29375872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EF6E9A0-22CE-4DD4-9795-9AAB13C2B40F}"/>
              </a:ext>
            </a:extLst>
          </p:cNvPr>
          <p:cNvSpPr txBox="1"/>
          <p:nvPr/>
        </p:nvSpPr>
        <p:spPr>
          <a:xfrm>
            <a:off x="2371699" y="1862673"/>
            <a:ext cx="77534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latin typeface="KG No Matter What" panose="02000507000000020003" pitchFamily="2" charset="0"/>
              </a:rPr>
              <a:t>Options </a:t>
            </a:r>
            <a:r>
              <a:rPr lang="en-US" sz="7200" dirty="0">
                <a:solidFill>
                  <a:srgbClr val="C00000"/>
                </a:solidFill>
                <a:latin typeface="KG No Matter What" panose="02000507000000020003" pitchFamily="2" charset="0"/>
              </a:rPr>
              <a:t>Expire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71A440-6B79-417F-964B-D727E4BAE673}"/>
              </a:ext>
            </a:extLst>
          </p:cNvPr>
          <p:cNvSpPr txBox="1"/>
          <p:nvPr/>
        </p:nvSpPr>
        <p:spPr>
          <a:xfrm>
            <a:off x="2179467" y="3169624"/>
            <a:ext cx="813787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/>
              <a:t>Capture First Impression</a:t>
            </a:r>
          </a:p>
          <a:p>
            <a:pPr algn="ctr"/>
            <a:r>
              <a:rPr lang="en-US" sz="3600" dirty="0"/>
              <a:t>Borrow someone else’s First Impression</a:t>
            </a:r>
          </a:p>
          <a:p>
            <a:pPr algn="ctr"/>
            <a:r>
              <a:rPr lang="en-US" sz="3600" dirty="0"/>
              <a:t>Timing of feedback changes reaction to it! </a:t>
            </a:r>
          </a:p>
        </p:txBody>
      </p:sp>
    </p:spTree>
    <p:extLst>
      <p:ext uri="{BB962C8B-B14F-4D97-AF65-F5344CB8AC3E}">
        <p14:creationId xmlns:p14="http://schemas.microsoft.com/office/powerpoint/2010/main" val="5358861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1EBD0CD-9ACC-4911-9B25-8D60C5A8D584}"/>
              </a:ext>
            </a:extLst>
          </p:cNvPr>
          <p:cNvSpPr txBox="1"/>
          <p:nvPr/>
        </p:nvSpPr>
        <p:spPr>
          <a:xfrm>
            <a:off x="729631" y="2967335"/>
            <a:ext cx="36026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/>
              <a:t>Let’s Test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67A8EA8-FD49-4879-BA06-51B846EDBCBA}"/>
              </a:ext>
            </a:extLst>
          </p:cNvPr>
          <p:cNvSpPr/>
          <p:nvPr/>
        </p:nvSpPr>
        <p:spPr>
          <a:xfrm>
            <a:off x="729631" y="4036001"/>
            <a:ext cx="854689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hlinkClick r:id="rId3"/>
              </a:rPr>
              <a:t>https://www.exploratorytestingacademy.com/app/</a:t>
            </a:r>
            <a:endParaRPr lang="en-US" sz="2400" dirty="0"/>
          </a:p>
          <a:p>
            <a:r>
              <a:rPr lang="en-US" sz="2400" dirty="0">
                <a:hlinkClick r:id="rId4"/>
              </a:rPr>
              <a:t>https://eviltester.github.io/TestingApp/apps/eprimer/eprimer.html</a:t>
            </a:r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4496588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578FB38-7392-4E89-B317-6344A911E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KG No Matter What" panose="02000507000000020003" pitchFamily="2" charset="0"/>
              </a:rPr>
              <a:t>Example: Test Results, Red is Bug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2478259-6195-4440-B197-6D7BD1ADDA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1594862"/>
            <a:ext cx="9144000" cy="4569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7312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EF6E9A0-22CE-4DD4-9795-9AAB13C2B40F}"/>
              </a:ext>
            </a:extLst>
          </p:cNvPr>
          <p:cNvSpPr txBox="1"/>
          <p:nvPr/>
        </p:nvSpPr>
        <p:spPr>
          <a:xfrm>
            <a:off x="583095" y="1478360"/>
            <a:ext cx="1102580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latin typeface="KG No Matter What" panose="02000507000000020003" pitchFamily="2" charset="0"/>
              </a:rPr>
              <a:t>Bugs are </a:t>
            </a:r>
            <a:r>
              <a:rPr lang="en-US" sz="7200" dirty="0">
                <a:solidFill>
                  <a:schemeClr val="accent1"/>
                </a:solidFill>
                <a:latin typeface="KG No Matter What" panose="02000507000000020003" pitchFamily="2" charset="0"/>
              </a:rPr>
              <a:t>Conversation</a:t>
            </a:r>
            <a:r>
              <a:rPr lang="en-US" sz="7200" dirty="0">
                <a:latin typeface="KG No Matter What" panose="02000507000000020003" pitchFamily="2" charset="0"/>
              </a:rPr>
              <a:t> Starters</a:t>
            </a:r>
            <a:endParaRPr lang="en-US" sz="7200" dirty="0">
              <a:solidFill>
                <a:srgbClr val="C00000"/>
              </a:solidFill>
              <a:latin typeface="KG No Matter What" panose="02000507000000020003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71A440-6B79-417F-964B-D727E4BAE673}"/>
              </a:ext>
            </a:extLst>
          </p:cNvPr>
          <p:cNvSpPr txBox="1"/>
          <p:nvPr/>
        </p:nvSpPr>
        <p:spPr>
          <a:xfrm>
            <a:off x="1818974" y="3786684"/>
            <a:ext cx="855405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Bug is anything that might bug a user. </a:t>
            </a:r>
          </a:p>
          <a:p>
            <a:pPr algn="ctr"/>
            <a:r>
              <a:rPr lang="en-US" sz="3600" dirty="0"/>
              <a:t>You start conversations about defects and change requests.</a:t>
            </a:r>
          </a:p>
        </p:txBody>
      </p:sp>
    </p:spTree>
    <p:extLst>
      <p:ext uri="{BB962C8B-B14F-4D97-AF65-F5344CB8AC3E}">
        <p14:creationId xmlns:p14="http://schemas.microsoft.com/office/powerpoint/2010/main" val="2791096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B11F4-9E99-4F5E-9503-F9FB629A58A3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0" y="1122363"/>
            <a:ext cx="11741150" cy="2387600"/>
          </a:xfrm>
        </p:spPr>
        <p:txBody>
          <a:bodyPr>
            <a:normAutofit/>
          </a:bodyPr>
          <a:lstStyle/>
          <a:p>
            <a:pPr algn="ctr"/>
            <a:r>
              <a:rPr lang="en-US" sz="7200" dirty="0">
                <a:latin typeface="KG No Matter What" panose="02000507000000020003" pitchFamily="2" charset="77"/>
              </a:rPr>
              <a:t>Recognizing and Learning a Domain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9F2649-5163-4DD8-8576-4781AFF13A0E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3602038"/>
            <a:ext cx="11741150" cy="1655762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Chapter 4</a:t>
            </a:r>
          </a:p>
        </p:txBody>
      </p:sp>
    </p:spTree>
    <p:extLst>
      <p:ext uri="{BB962C8B-B14F-4D97-AF65-F5344CB8AC3E}">
        <p14:creationId xmlns:p14="http://schemas.microsoft.com/office/powerpoint/2010/main" val="21317220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980B56F-2AE7-40EB-9FDB-F966B51FCB93}"/>
              </a:ext>
            </a:extLst>
          </p:cNvPr>
          <p:cNvSpPr txBox="1"/>
          <p:nvPr/>
        </p:nvSpPr>
        <p:spPr>
          <a:xfrm>
            <a:off x="2069109" y="1453227"/>
            <a:ext cx="775340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latin typeface="KG No Matter What" panose="02000507000000020003" pitchFamily="2" charset="0"/>
              </a:rPr>
              <a:t>Conference</a:t>
            </a:r>
            <a:br>
              <a:rPr lang="en-US" sz="7200" dirty="0">
                <a:latin typeface="KG No Matter What" panose="02000507000000020003" pitchFamily="2" charset="0"/>
              </a:rPr>
            </a:br>
            <a:r>
              <a:rPr lang="en-US" sz="7200" dirty="0">
                <a:latin typeface="KG No Matter What" panose="02000507000000020003" pitchFamily="2" charset="0"/>
              </a:rPr>
              <a:t>Reference</a:t>
            </a:r>
            <a:br>
              <a:rPr lang="en-US" sz="7200" dirty="0">
                <a:latin typeface="KG No Matter What" panose="02000507000000020003" pitchFamily="2" charset="0"/>
              </a:rPr>
            </a:br>
            <a:r>
              <a:rPr lang="en-US" sz="7200" dirty="0">
                <a:latin typeface="KG No Matter What" panose="02000507000000020003" pitchFamily="2" charset="0"/>
              </a:rPr>
              <a:t>Inference</a:t>
            </a:r>
            <a:endParaRPr lang="en-US" sz="7200" dirty="0">
              <a:solidFill>
                <a:srgbClr val="C00000"/>
              </a:solidFill>
              <a:latin typeface="KG No Matter What" panose="0200050700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09755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076EF7A-13CC-4CD8-B4D3-E9A7A25B1E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2950" y="0"/>
            <a:ext cx="6846372" cy="6337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412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B5A90E7-5613-40D8-A955-37A24F8F8C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3174" y="346841"/>
            <a:ext cx="7743092" cy="6164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5150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C87C7F0-8918-B90A-8462-F688D21FDF2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42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  <a:noFill/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54EDCF4-721F-7BA3-D39B-816B369DF63B}"/>
              </a:ext>
            </a:extLst>
          </p:cNvPr>
          <p:cNvSpPr/>
          <p:nvPr/>
        </p:nvSpPr>
        <p:spPr>
          <a:xfrm>
            <a:off x="11168743" y="6147707"/>
            <a:ext cx="424543" cy="481693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8230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1EBD0CD-9ACC-4911-9B25-8D60C5A8D584}"/>
              </a:ext>
            </a:extLst>
          </p:cNvPr>
          <p:cNvSpPr txBox="1"/>
          <p:nvPr/>
        </p:nvSpPr>
        <p:spPr>
          <a:xfrm>
            <a:off x="729631" y="2967335"/>
            <a:ext cx="36026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/>
              <a:t>Let’s Test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67A8EA8-FD49-4879-BA06-51B846EDBCBA}"/>
              </a:ext>
            </a:extLst>
          </p:cNvPr>
          <p:cNvSpPr/>
          <p:nvPr/>
        </p:nvSpPr>
        <p:spPr>
          <a:xfrm>
            <a:off x="729631" y="4036001"/>
            <a:ext cx="854689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hlinkClick r:id="rId3"/>
              </a:rPr>
              <a:t>https://www.exploratorytestingacademy.com/app/</a:t>
            </a:r>
            <a:endParaRPr lang="en-US" sz="2400" dirty="0"/>
          </a:p>
          <a:p>
            <a:r>
              <a:rPr lang="en-US" sz="2400" dirty="0">
                <a:hlinkClick r:id="rId4"/>
              </a:rPr>
              <a:t>https://eviltester.github.io/TestingApp/apps/eprimer/eprimer.html</a:t>
            </a:r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468254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EA62447-DEE9-407E-A568-D30FEEC7478B}"/>
              </a:ext>
            </a:extLst>
          </p:cNvPr>
          <p:cNvSpPr/>
          <p:nvPr/>
        </p:nvSpPr>
        <p:spPr>
          <a:xfrm>
            <a:off x="3818516" y="469606"/>
            <a:ext cx="787587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latin typeface="KG No Matter What" panose="02000507000000020003" pitchFamily="2" charset="0"/>
              </a:rPr>
              <a:t>Learning of Domain of E-Primer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684B3F4F-30E7-4A18-8BE0-E55FF69B0D80}"/>
              </a:ext>
            </a:extLst>
          </p:cNvPr>
          <p:cNvGraphicFramePr>
            <a:graphicFrameLocks noGrp="1"/>
          </p:cNvGraphicFramePr>
          <p:nvPr/>
        </p:nvGraphicFramePr>
        <p:xfrm>
          <a:off x="4211790" y="1657878"/>
          <a:ext cx="6096000" cy="420624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167989">
                  <a:extLst>
                    <a:ext uri="{9D8B030D-6E8A-4147-A177-3AD203B41FA5}">
                      <a16:colId xmlns:a16="http://schemas.microsoft.com/office/drawing/2014/main" val="3284572817"/>
                    </a:ext>
                  </a:extLst>
                </a:gridCol>
                <a:gridCol w="3928011">
                  <a:extLst>
                    <a:ext uri="{9D8B030D-6E8A-4147-A177-3AD203B41FA5}">
                      <a16:colId xmlns:a16="http://schemas.microsoft.com/office/drawing/2014/main" val="20568187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800" b="0" dirty="0"/>
                        <a:t>Core Idea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b="0" dirty="0"/>
                        <a:t>Writing English language avoiding verb “be” in all its forms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25121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Why?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Someone claims it had benefits, intellectual challenge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4987615"/>
                  </a:ext>
                </a:extLst>
              </a:tr>
              <a:tr h="259209">
                <a:tc>
                  <a:txBody>
                    <a:bodyPr/>
                    <a:lstStyle/>
                    <a:p>
                      <a:r>
                        <a:rPr lang="en-US" sz="2800" dirty="0"/>
                        <a:t>Examples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Used in sentences</a:t>
                      </a:r>
                    </a:p>
                    <a:p>
                      <a:r>
                        <a:rPr lang="en-US" sz="2800" dirty="0"/>
                        <a:t>Listed examples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9842578"/>
                  </a:ext>
                </a:extLst>
              </a:tr>
              <a:tr h="259209">
                <a:tc>
                  <a:txBody>
                    <a:bodyPr/>
                    <a:lstStyle/>
                    <a:p>
                      <a:r>
                        <a:rPr lang="en-US" sz="2800" dirty="0"/>
                        <a:t>Sample texts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The Bible!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58244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761724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B11F4-9E99-4F5E-9503-F9FB629A58A3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0" y="1122363"/>
            <a:ext cx="11741150" cy="2387600"/>
          </a:xfrm>
        </p:spPr>
        <p:txBody>
          <a:bodyPr>
            <a:normAutofit/>
          </a:bodyPr>
          <a:lstStyle/>
          <a:p>
            <a:pPr algn="ctr"/>
            <a:r>
              <a:rPr lang="en-US" sz="7200" dirty="0">
                <a:latin typeface="KG No Matter What" panose="02000507000000020003" pitchFamily="2" charset="77"/>
              </a:rPr>
              <a:t>Recognizing Functionality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9F2649-5163-4DD8-8576-4781AFF13A0E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3602038"/>
            <a:ext cx="11741150" cy="1655762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Chapter 5</a:t>
            </a:r>
          </a:p>
        </p:txBody>
      </p:sp>
    </p:spTree>
    <p:extLst>
      <p:ext uri="{BB962C8B-B14F-4D97-AF65-F5344CB8AC3E}">
        <p14:creationId xmlns:p14="http://schemas.microsoft.com/office/powerpoint/2010/main" val="28458623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980B56F-2AE7-40EB-9FDB-F966B51FCB93}"/>
              </a:ext>
            </a:extLst>
          </p:cNvPr>
          <p:cNvSpPr txBox="1"/>
          <p:nvPr/>
        </p:nvSpPr>
        <p:spPr>
          <a:xfrm>
            <a:off x="2069109" y="1453227"/>
            <a:ext cx="775340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latin typeface="KG No Matter What" panose="02000507000000020003" pitchFamily="2" charset="0"/>
              </a:rPr>
              <a:t>Naming of </a:t>
            </a:r>
            <a:r>
              <a:rPr lang="en-US" sz="7200" dirty="0">
                <a:solidFill>
                  <a:srgbClr val="C00000"/>
                </a:solidFill>
                <a:latin typeface="KG No Matter What" panose="02000507000000020003" pitchFamily="2" charset="0"/>
              </a:rPr>
              <a:t>Function</a:t>
            </a:r>
          </a:p>
          <a:p>
            <a:pPr algn="ctr"/>
            <a:endParaRPr lang="en-US" sz="7200" dirty="0">
              <a:solidFill>
                <a:srgbClr val="C00000"/>
              </a:solidFill>
              <a:latin typeface="KG No Matter What" panose="02000507000000020003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F584D9-9D86-435E-A180-D009F3F87269}"/>
              </a:ext>
            </a:extLst>
          </p:cNvPr>
          <p:cNvSpPr txBox="1"/>
          <p:nvPr/>
        </p:nvSpPr>
        <p:spPr>
          <a:xfrm>
            <a:off x="4283744" y="3429000"/>
            <a:ext cx="362451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/>
              <a:t>Functions in Code</a:t>
            </a:r>
          </a:p>
          <a:p>
            <a:pPr algn="ctr"/>
            <a:r>
              <a:rPr lang="en-US" sz="3600" dirty="0"/>
              <a:t>Expected Features</a:t>
            </a:r>
          </a:p>
          <a:p>
            <a:pPr algn="ctr"/>
            <a:r>
              <a:rPr lang="en-US" sz="3600" dirty="0"/>
              <a:t>Visible Features</a:t>
            </a:r>
          </a:p>
        </p:txBody>
      </p:sp>
    </p:spTree>
    <p:extLst>
      <p:ext uri="{BB962C8B-B14F-4D97-AF65-F5344CB8AC3E}">
        <p14:creationId xmlns:p14="http://schemas.microsoft.com/office/powerpoint/2010/main" val="7084363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1EBD0CD-9ACC-4911-9B25-8D60C5A8D584}"/>
              </a:ext>
            </a:extLst>
          </p:cNvPr>
          <p:cNvSpPr txBox="1"/>
          <p:nvPr/>
        </p:nvSpPr>
        <p:spPr>
          <a:xfrm>
            <a:off x="729631" y="2967335"/>
            <a:ext cx="36026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/>
              <a:t>Let’s Test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67A8EA8-FD49-4879-BA06-51B846EDBCBA}"/>
              </a:ext>
            </a:extLst>
          </p:cNvPr>
          <p:cNvSpPr/>
          <p:nvPr/>
        </p:nvSpPr>
        <p:spPr>
          <a:xfrm>
            <a:off x="729631" y="4036001"/>
            <a:ext cx="854689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hlinkClick r:id="rId3"/>
              </a:rPr>
              <a:t>https://www.exploratorytestingacademy.com/app/</a:t>
            </a:r>
            <a:endParaRPr lang="en-US" sz="2400" dirty="0"/>
          </a:p>
          <a:p>
            <a:r>
              <a:rPr lang="en-US" sz="2400" dirty="0">
                <a:hlinkClick r:id="rId4"/>
              </a:rPr>
              <a:t>https://eviltester.github.io/TestingApp/apps/eprimer/eprimer.html</a:t>
            </a:r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12764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EA62447-DEE9-407E-A568-D30FEEC7478B}"/>
              </a:ext>
            </a:extLst>
          </p:cNvPr>
          <p:cNvSpPr/>
          <p:nvPr/>
        </p:nvSpPr>
        <p:spPr>
          <a:xfrm>
            <a:off x="3818516" y="469606"/>
            <a:ext cx="802174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latin typeface="KG No Matter What" panose="02000507000000020003" pitchFamily="2" charset="0"/>
              </a:rPr>
              <a:t>Learning of Function of E-Primer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684B3F4F-30E7-4A18-8BE0-E55FF69B0D80}"/>
              </a:ext>
            </a:extLst>
          </p:cNvPr>
          <p:cNvGraphicFramePr>
            <a:graphicFrameLocks noGrp="1"/>
          </p:cNvGraphicFramePr>
          <p:nvPr/>
        </p:nvGraphicFramePr>
        <p:xfrm>
          <a:off x="4211790" y="1657878"/>
          <a:ext cx="6096000" cy="438912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167989">
                  <a:extLst>
                    <a:ext uri="{9D8B030D-6E8A-4147-A177-3AD203B41FA5}">
                      <a16:colId xmlns:a16="http://schemas.microsoft.com/office/drawing/2014/main" val="3284572817"/>
                    </a:ext>
                  </a:extLst>
                </a:gridCol>
                <a:gridCol w="3928011">
                  <a:extLst>
                    <a:ext uri="{9D8B030D-6E8A-4147-A177-3AD203B41FA5}">
                      <a16:colId xmlns:a16="http://schemas.microsoft.com/office/drawing/2014/main" val="20568187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800" b="0" dirty="0"/>
                        <a:t>Input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b="0" dirty="0"/>
                        <a:t>Text field and button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25121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Output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Three numbers, text area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4987615"/>
                  </a:ext>
                </a:extLst>
              </a:tr>
              <a:tr h="259209">
                <a:tc>
                  <a:txBody>
                    <a:bodyPr/>
                    <a:lstStyle/>
                    <a:p>
                      <a:r>
                        <a:rPr lang="en-US" sz="2800" dirty="0"/>
                        <a:t>Containers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Resizable text field, resizable browser window, page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9842578"/>
                  </a:ext>
                </a:extLst>
              </a:tr>
              <a:tr h="259209">
                <a:tc>
                  <a:txBody>
                    <a:bodyPr/>
                    <a:lstStyle/>
                    <a:p>
                      <a:r>
                        <a:rPr lang="en-US" sz="2800" dirty="0"/>
                        <a:t>Presentation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Fonts, text and element sizes, order of functions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5824413"/>
                  </a:ext>
                </a:extLst>
              </a:tr>
              <a:tr h="259209">
                <a:tc>
                  <a:txBody>
                    <a:bodyPr/>
                    <a:lstStyle/>
                    <a:p>
                      <a:r>
                        <a:rPr lang="en-US" sz="2800" dirty="0"/>
                        <a:t>Browser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Settings, zoom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1494941"/>
                  </a:ext>
                </a:extLst>
              </a:tr>
              <a:tr h="259209">
                <a:tc>
                  <a:txBody>
                    <a:bodyPr/>
                    <a:lstStyle/>
                    <a:p>
                      <a:r>
                        <a:rPr lang="en-US" sz="2800" dirty="0"/>
                        <a:t>Algorithm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Recognizing </a:t>
                      </a:r>
                      <a:r>
                        <a:rPr lang="en-US" sz="2800" dirty="0" err="1"/>
                        <a:t>eprime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29940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830029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B11F4-9E99-4F5E-9503-F9FB629A58A3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0" y="1122363"/>
            <a:ext cx="11741150" cy="2387600"/>
          </a:xfrm>
        </p:spPr>
        <p:txBody>
          <a:bodyPr>
            <a:normAutofit/>
          </a:bodyPr>
          <a:lstStyle/>
          <a:p>
            <a:pPr algn="ctr"/>
            <a:r>
              <a:rPr lang="en-US" sz="7200" dirty="0">
                <a:latin typeface="KG No Matter What" panose="02000507000000020003" pitchFamily="2" charset="77"/>
              </a:rPr>
              <a:t>Recognizing Data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9F2649-5163-4DD8-8576-4781AFF13A0E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3602038"/>
            <a:ext cx="11741150" cy="1655762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Chapter 6</a:t>
            </a:r>
          </a:p>
        </p:txBody>
      </p:sp>
    </p:spTree>
    <p:extLst>
      <p:ext uri="{BB962C8B-B14F-4D97-AF65-F5344CB8AC3E}">
        <p14:creationId xmlns:p14="http://schemas.microsoft.com/office/powerpoint/2010/main" val="395735642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DCB7B05-849D-4BCF-ACAC-EAF456AF975C}"/>
              </a:ext>
            </a:extLst>
          </p:cNvPr>
          <p:cNvSpPr/>
          <p:nvPr/>
        </p:nvSpPr>
        <p:spPr>
          <a:xfrm>
            <a:off x="8148065" y="4882433"/>
            <a:ext cx="299544" cy="2680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7831197-4EFE-4070-80EE-6820CF253F5E}"/>
              </a:ext>
            </a:extLst>
          </p:cNvPr>
          <p:cNvSpPr/>
          <p:nvPr/>
        </p:nvSpPr>
        <p:spPr>
          <a:xfrm>
            <a:off x="8584240" y="4882433"/>
            <a:ext cx="299544" cy="2680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80B56F-2AE7-40EB-9FDB-F966B51FCB93}"/>
              </a:ext>
            </a:extLst>
          </p:cNvPr>
          <p:cNvSpPr txBox="1"/>
          <p:nvPr/>
        </p:nvSpPr>
        <p:spPr>
          <a:xfrm>
            <a:off x="2069109" y="1453227"/>
            <a:ext cx="775340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solidFill>
                  <a:schemeClr val="accent6"/>
                </a:solidFill>
                <a:latin typeface="KG No Matter What" panose="02000507000000020003" pitchFamily="2" charset="0"/>
              </a:rPr>
              <a:t>Data</a:t>
            </a:r>
            <a:r>
              <a:rPr lang="en-US" sz="7200" dirty="0">
                <a:latin typeface="KG No Matter What" panose="02000507000000020003" pitchFamily="2" charset="0"/>
              </a:rPr>
              <a:t> or Variables</a:t>
            </a:r>
            <a:endParaRPr lang="en-US" sz="7200" dirty="0">
              <a:solidFill>
                <a:srgbClr val="C00000"/>
              </a:solidFill>
              <a:latin typeface="KG No Matter What" panose="02000507000000020003" pitchFamily="2" charset="0"/>
            </a:endParaRPr>
          </a:p>
          <a:p>
            <a:pPr algn="ctr"/>
            <a:endParaRPr lang="en-US" sz="7200" dirty="0">
              <a:solidFill>
                <a:srgbClr val="C00000"/>
              </a:solidFill>
              <a:latin typeface="KG No Matter What" panose="02000507000000020003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3AB874-9691-4CAD-B41E-5B69183F16E2}"/>
              </a:ext>
            </a:extLst>
          </p:cNvPr>
          <p:cNvSpPr txBox="1"/>
          <p:nvPr/>
        </p:nvSpPr>
        <p:spPr>
          <a:xfrm>
            <a:off x="5479869" y="5220107"/>
            <a:ext cx="995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Function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1F156F9-050A-4BF4-AA9E-445A68A5E3E8}"/>
              </a:ext>
            </a:extLst>
          </p:cNvPr>
          <p:cNvSpPr/>
          <p:nvPr/>
        </p:nvSpPr>
        <p:spPr>
          <a:xfrm>
            <a:off x="2942897" y="4871545"/>
            <a:ext cx="299544" cy="2680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C4B7312-6554-4A1B-8F86-52FFD693FA9B}"/>
              </a:ext>
            </a:extLst>
          </p:cNvPr>
          <p:cNvSpPr/>
          <p:nvPr/>
        </p:nvSpPr>
        <p:spPr>
          <a:xfrm>
            <a:off x="3379077" y="4877576"/>
            <a:ext cx="299544" cy="2680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2AC8C22-698F-4048-B6EB-F530CD77737E}"/>
              </a:ext>
            </a:extLst>
          </p:cNvPr>
          <p:cNvSpPr/>
          <p:nvPr/>
        </p:nvSpPr>
        <p:spPr>
          <a:xfrm>
            <a:off x="3831023" y="4876795"/>
            <a:ext cx="299544" cy="2680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0D61A3B-DC7E-4D8E-994C-E12FF803AEF5}"/>
              </a:ext>
            </a:extLst>
          </p:cNvPr>
          <p:cNvSpPr/>
          <p:nvPr/>
        </p:nvSpPr>
        <p:spPr>
          <a:xfrm>
            <a:off x="4251440" y="4871538"/>
            <a:ext cx="299544" cy="2680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ECFF1D6-EE12-44AD-8B94-2F87520D2A4E}"/>
              </a:ext>
            </a:extLst>
          </p:cNvPr>
          <p:cNvSpPr/>
          <p:nvPr/>
        </p:nvSpPr>
        <p:spPr>
          <a:xfrm>
            <a:off x="4687619" y="4877577"/>
            <a:ext cx="299544" cy="2680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997F575-2B48-4484-A3BB-7823DC6DB406}"/>
              </a:ext>
            </a:extLst>
          </p:cNvPr>
          <p:cNvSpPr/>
          <p:nvPr/>
        </p:nvSpPr>
        <p:spPr>
          <a:xfrm>
            <a:off x="5123799" y="4876796"/>
            <a:ext cx="299544" cy="2680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68F9BAA-C965-40ED-A022-719F6FECFC24}"/>
              </a:ext>
            </a:extLst>
          </p:cNvPr>
          <p:cNvSpPr/>
          <p:nvPr/>
        </p:nvSpPr>
        <p:spPr>
          <a:xfrm>
            <a:off x="5575745" y="4871538"/>
            <a:ext cx="299544" cy="2680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6BE1FA6-50B5-4DB6-81D7-F8FEB47B45B3}"/>
              </a:ext>
            </a:extLst>
          </p:cNvPr>
          <p:cNvSpPr/>
          <p:nvPr/>
        </p:nvSpPr>
        <p:spPr>
          <a:xfrm>
            <a:off x="5996162" y="4877570"/>
            <a:ext cx="299544" cy="2680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B20FE13-5B94-4F45-AB9A-2041D16FF0D6}"/>
              </a:ext>
            </a:extLst>
          </p:cNvPr>
          <p:cNvSpPr/>
          <p:nvPr/>
        </p:nvSpPr>
        <p:spPr>
          <a:xfrm>
            <a:off x="6400807" y="4876797"/>
            <a:ext cx="299544" cy="2680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BA1DAF1-ADD0-42AC-AED2-B036A20FF5D1}"/>
              </a:ext>
            </a:extLst>
          </p:cNvPr>
          <p:cNvSpPr/>
          <p:nvPr/>
        </p:nvSpPr>
        <p:spPr>
          <a:xfrm>
            <a:off x="6836987" y="4871539"/>
            <a:ext cx="299544" cy="2680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2AD31DE-9976-4EDA-8970-727AA397329F}"/>
              </a:ext>
            </a:extLst>
          </p:cNvPr>
          <p:cNvSpPr/>
          <p:nvPr/>
        </p:nvSpPr>
        <p:spPr>
          <a:xfrm>
            <a:off x="7273175" y="4876790"/>
            <a:ext cx="299544" cy="2680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2F87EF8-5BD8-4BEF-B51E-FDC503E41CD0}"/>
              </a:ext>
            </a:extLst>
          </p:cNvPr>
          <p:cNvSpPr/>
          <p:nvPr/>
        </p:nvSpPr>
        <p:spPr>
          <a:xfrm>
            <a:off x="7709350" y="4876790"/>
            <a:ext cx="299544" cy="2680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6A0EC78-CC89-4237-BF5B-4C1E81E58EB3}"/>
              </a:ext>
            </a:extLst>
          </p:cNvPr>
          <p:cNvCxnSpPr>
            <a:cxnSpLocks/>
          </p:cNvCxnSpPr>
          <p:nvPr/>
        </p:nvCxnSpPr>
        <p:spPr>
          <a:xfrm>
            <a:off x="2942900" y="5139559"/>
            <a:ext cx="5940887" cy="0"/>
          </a:xfrm>
          <a:prstGeom prst="line">
            <a:avLst/>
          </a:prstGeom>
          <a:ln w="762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9CD3966-4801-456F-BB40-CCC43F6EACC8}"/>
              </a:ext>
            </a:extLst>
          </p:cNvPr>
          <p:cNvCxnSpPr/>
          <p:nvPr/>
        </p:nvCxnSpPr>
        <p:spPr>
          <a:xfrm flipV="1">
            <a:off x="2942897" y="2991556"/>
            <a:ext cx="0" cy="21479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F03937CB-5AFA-44D1-ADA7-0846AC2EEF18}"/>
              </a:ext>
            </a:extLst>
          </p:cNvPr>
          <p:cNvSpPr txBox="1"/>
          <p:nvPr/>
        </p:nvSpPr>
        <p:spPr>
          <a:xfrm rot="16200000">
            <a:off x="2443084" y="3816727"/>
            <a:ext cx="630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E97ABF8-640C-4DA1-9123-D694CCCB1158}"/>
              </a:ext>
            </a:extLst>
          </p:cNvPr>
          <p:cNvSpPr/>
          <p:nvPr/>
        </p:nvSpPr>
        <p:spPr>
          <a:xfrm>
            <a:off x="3829270" y="4614423"/>
            <a:ext cx="299544" cy="26801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801C3F5-AE20-46CC-B52B-8B76CC6B505E}"/>
              </a:ext>
            </a:extLst>
          </p:cNvPr>
          <p:cNvSpPr/>
          <p:nvPr/>
        </p:nvSpPr>
        <p:spPr>
          <a:xfrm>
            <a:off x="4687622" y="3429000"/>
            <a:ext cx="299541" cy="143699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DCC6BBE-1C78-4F58-B504-77FF4673E59A}"/>
              </a:ext>
            </a:extLst>
          </p:cNvPr>
          <p:cNvSpPr/>
          <p:nvPr/>
        </p:nvSpPr>
        <p:spPr>
          <a:xfrm>
            <a:off x="7709354" y="2991559"/>
            <a:ext cx="299540" cy="187435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E4DC93C-D7F9-4B09-A2AB-39A68A8F4E42}"/>
              </a:ext>
            </a:extLst>
          </p:cNvPr>
          <p:cNvSpPr/>
          <p:nvPr/>
        </p:nvSpPr>
        <p:spPr>
          <a:xfrm>
            <a:off x="5574261" y="4240483"/>
            <a:ext cx="299539" cy="62730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5B1A882-EE70-41C4-88A7-9952395A49F3}"/>
              </a:ext>
            </a:extLst>
          </p:cNvPr>
          <p:cNvSpPr/>
          <p:nvPr/>
        </p:nvSpPr>
        <p:spPr>
          <a:xfrm>
            <a:off x="5996642" y="4598278"/>
            <a:ext cx="299544" cy="26801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70C82A8-085F-466B-B3BD-1C26FDB60EC7}"/>
              </a:ext>
            </a:extLst>
          </p:cNvPr>
          <p:cNvSpPr/>
          <p:nvPr/>
        </p:nvSpPr>
        <p:spPr>
          <a:xfrm>
            <a:off x="6403037" y="3700530"/>
            <a:ext cx="299540" cy="11744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9831999-D883-496F-B210-63D124C7A3D8}"/>
              </a:ext>
            </a:extLst>
          </p:cNvPr>
          <p:cNvSpPr/>
          <p:nvPr/>
        </p:nvSpPr>
        <p:spPr>
          <a:xfrm>
            <a:off x="6837662" y="4316547"/>
            <a:ext cx="296342" cy="555387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DDEBAD0-ED74-4844-AE73-7E348A71FFD4}"/>
              </a:ext>
            </a:extLst>
          </p:cNvPr>
          <p:cNvSpPr/>
          <p:nvPr/>
        </p:nvSpPr>
        <p:spPr>
          <a:xfrm>
            <a:off x="8147175" y="4599776"/>
            <a:ext cx="299544" cy="26801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2E05D90-BFC0-4E2D-B05F-50471B2C728A}"/>
              </a:ext>
            </a:extLst>
          </p:cNvPr>
          <p:cNvSpPr/>
          <p:nvPr/>
        </p:nvSpPr>
        <p:spPr>
          <a:xfrm>
            <a:off x="3380164" y="4018677"/>
            <a:ext cx="300772" cy="85811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41592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16C0501-5159-48B9-825B-0D8F37B57545}"/>
              </a:ext>
            </a:extLst>
          </p:cNvPr>
          <p:cNvSpPr txBox="1"/>
          <p:nvPr/>
        </p:nvSpPr>
        <p:spPr>
          <a:xfrm>
            <a:off x="2219295" y="1759785"/>
            <a:ext cx="77534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latin typeface="KG No Matter What" panose="02000507000000020003" pitchFamily="2" charset="0"/>
              </a:rPr>
              <a:t>Versatile Data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C81288-5196-4A17-8CA5-E2DD1FB1EA45}"/>
              </a:ext>
            </a:extLst>
          </p:cNvPr>
          <p:cNvSpPr txBox="1"/>
          <p:nvPr/>
        </p:nvSpPr>
        <p:spPr>
          <a:xfrm>
            <a:off x="549963" y="3107944"/>
            <a:ext cx="110920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Lifecycle of Data: Create, Read, Update, Delete</a:t>
            </a:r>
          </a:p>
          <a:p>
            <a:pPr algn="ctr"/>
            <a:r>
              <a:rPr lang="en-US" sz="3600" dirty="0"/>
              <a:t>Known problematic inputs: GitHub Naughty Strings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6E5AAB2-8EA7-4CE4-A4E8-7527FF1D9737}"/>
              </a:ext>
            </a:extLst>
          </p:cNvPr>
          <p:cNvSpPr/>
          <p:nvPr/>
        </p:nvSpPr>
        <p:spPr>
          <a:xfrm>
            <a:off x="2730391" y="4602366"/>
            <a:ext cx="75471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https://github.com/minimaxir/big-list-of-naughty-strings/blob/master/blns.txt</a:t>
            </a:r>
          </a:p>
        </p:txBody>
      </p:sp>
    </p:spTree>
    <p:extLst>
      <p:ext uri="{BB962C8B-B14F-4D97-AF65-F5344CB8AC3E}">
        <p14:creationId xmlns:p14="http://schemas.microsoft.com/office/powerpoint/2010/main" val="36846780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1EBD0CD-9ACC-4911-9B25-8D60C5A8D584}"/>
              </a:ext>
            </a:extLst>
          </p:cNvPr>
          <p:cNvSpPr txBox="1"/>
          <p:nvPr/>
        </p:nvSpPr>
        <p:spPr>
          <a:xfrm>
            <a:off x="729631" y="2967335"/>
            <a:ext cx="36026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/>
              <a:t>Let’s Test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67A8EA8-FD49-4879-BA06-51B846EDBCBA}"/>
              </a:ext>
            </a:extLst>
          </p:cNvPr>
          <p:cNvSpPr/>
          <p:nvPr/>
        </p:nvSpPr>
        <p:spPr>
          <a:xfrm>
            <a:off x="729631" y="4036001"/>
            <a:ext cx="854689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hlinkClick r:id="rId3"/>
              </a:rPr>
              <a:t>https://www.exploratorytestingacademy.com/app/</a:t>
            </a:r>
            <a:endParaRPr lang="en-US" sz="2400" dirty="0"/>
          </a:p>
          <a:p>
            <a:r>
              <a:rPr lang="en-US" sz="2400" dirty="0">
                <a:hlinkClick r:id="rId4"/>
              </a:rPr>
              <a:t>https://eviltester.github.io/TestingApp/apps/eprimer/eprimer.html</a:t>
            </a:r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130063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E6145-D2E9-426E-B23C-39875E6155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56451" y="894525"/>
            <a:ext cx="9144000" cy="3321113"/>
          </a:xfrm>
        </p:spPr>
        <p:txBody>
          <a:bodyPr>
            <a:normAutofit/>
          </a:bodyPr>
          <a:lstStyle/>
          <a:p>
            <a:r>
              <a:rPr lang="en-US" dirty="0"/>
              <a:t>Contemporary Exploratory Testing Foundations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4BA057C-810A-4064-8FB7-1D9B8CF22B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56451" y="4307713"/>
            <a:ext cx="9144000" cy="1655762"/>
          </a:xfrm>
        </p:spPr>
        <p:txBody>
          <a:bodyPr/>
          <a:lstStyle/>
          <a:p>
            <a:r>
              <a:rPr lang="en-US" dirty="0"/>
              <a:t>Maaret Pyhäjärvi</a:t>
            </a:r>
          </a:p>
          <a:p>
            <a:r>
              <a:rPr lang="en-US" dirty="0"/>
              <a:t>v. 2.4 (2025-11-17)</a:t>
            </a:r>
          </a:p>
        </p:txBody>
      </p:sp>
    </p:spTree>
    <p:extLst>
      <p:ext uri="{BB962C8B-B14F-4D97-AF65-F5344CB8AC3E}">
        <p14:creationId xmlns:p14="http://schemas.microsoft.com/office/powerpoint/2010/main" val="38916585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EA62447-DEE9-407E-A568-D30FEEC7478B}"/>
              </a:ext>
            </a:extLst>
          </p:cNvPr>
          <p:cNvSpPr/>
          <p:nvPr/>
        </p:nvSpPr>
        <p:spPr>
          <a:xfrm>
            <a:off x="3818513" y="469606"/>
            <a:ext cx="719299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latin typeface="KG No Matter What" panose="02000507000000020003" pitchFamily="2" charset="0"/>
              </a:rPr>
              <a:t>Learning of Data of E-Primer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684B3F4F-30E7-4A18-8BE0-E55FF69B0D80}"/>
              </a:ext>
            </a:extLst>
          </p:cNvPr>
          <p:cNvGraphicFramePr>
            <a:graphicFrameLocks noGrp="1"/>
          </p:cNvGraphicFramePr>
          <p:nvPr/>
        </p:nvGraphicFramePr>
        <p:xfrm>
          <a:off x="4211790" y="1657878"/>
          <a:ext cx="6096000" cy="429768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167989">
                  <a:extLst>
                    <a:ext uri="{9D8B030D-6E8A-4147-A177-3AD203B41FA5}">
                      <a16:colId xmlns:a16="http://schemas.microsoft.com/office/drawing/2014/main" val="3284572817"/>
                    </a:ext>
                  </a:extLst>
                </a:gridCol>
                <a:gridCol w="3928011">
                  <a:extLst>
                    <a:ext uri="{9D8B030D-6E8A-4147-A177-3AD203B41FA5}">
                      <a16:colId xmlns:a16="http://schemas.microsoft.com/office/drawing/2014/main" val="20568187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800" b="0" dirty="0"/>
                        <a:t>Word delimiter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b="0" dirty="0"/>
                        <a:t>Space, wordcount breaks with characters and line change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25121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Types of apostrophes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Typesetter / typewriter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4987615"/>
                  </a:ext>
                </a:extLst>
              </a:tr>
              <a:tr h="259209">
                <a:tc>
                  <a:txBody>
                    <a:bodyPr/>
                    <a:lstStyle/>
                    <a:p>
                      <a:r>
                        <a:rPr lang="en-US" sz="2800" dirty="0"/>
                        <a:t>Long 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Copied / tool generated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9842578"/>
                  </a:ext>
                </a:extLst>
              </a:tr>
              <a:tr h="259209">
                <a:tc>
                  <a:txBody>
                    <a:bodyPr/>
                    <a:lstStyle/>
                    <a:p>
                      <a:r>
                        <a:rPr lang="en-US" sz="2800" dirty="0"/>
                        <a:t>Valid </a:t>
                      </a:r>
                      <a:r>
                        <a:rPr lang="en-US" sz="2800" dirty="0" err="1"/>
                        <a:t>eprime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Recognizing right as right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5824413"/>
                  </a:ext>
                </a:extLst>
              </a:tr>
              <a:tr h="259209">
                <a:tc>
                  <a:txBody>
                    <a:bodyPr/>
                    <a:lstStyle/>
                    <a:p>
                      <a:r>
                        <a:rPr lang="en-US" sz="2800" dirty="0" err="1"/>
                        <a:t>Eprime</a:t>
                      </a:r>
                      <a:r>
                        <a:rPr lang="en-US" sz="2800" dirty="0"/>
                        <a:t> violations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Recognizing wrong as wrong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14949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9053370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B11F4-9E99-4F5E-9503-F9FB629A58A3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0" y="1122363"/>
            <a:ext cx="11741150" cy="2387600"/>
          </a:xfrm>
        </p:spPr>
        <p:txBody>
          <a:bodyPr>
            <a:normAutofit/>
          </a:bodyPr>
          <a:lstStyle/>
          <a:p>
            <a:pPr algn="ctr"/>
            <a:r>
              <a:rPr lang="en-US" sz="7200" dirty="0">
                <a:latin typeface="KG No Matter What" panose="02000507000000020003" pitchFamily="2" charset="77"/>
              </a:rPr>
              <a:t>Recognizing Application and Execution Environment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9F2649-5163-4DD8-8576-4781AFF13A0E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3602038"/>
            <a:ext cx="11741150" cy="1655762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Chapter 7</a:t>
            </a:r>
          </a:p>
        </p:txBody>
      </p:sp>
    </p:spTree>
    <p:extLst>
      <p:ext uri="{BB962C8B-B14F-4D97-AF65-F5344CB8AC3E}">
        <p14:creationId xmlns:p14="http://schemas.microsoft.com/office/powerpoint/2010/main" val="350283482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23076619-0437-4263-9367-3C88540373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3106" y="2765047"/>
            <a:ext cx="7645793" cy="353078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8B71749-88F2-4929-9B0B-2766F13A30A6}"/>
              </a:ext>
            </a:extLst>
          </p:cNvPr>
          <p:cNvSpPr txBox="1"/>
          <p:nvPr/>
        </p:nvSpPr>
        <p:spPr>
          <a:xfrm>
            <a:off x="477078" y="456720"/>
            <a:ext cx="1126434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latin typeface="KG No Matter What" panose="02000507000000020003" pitchFamily="2" charset="0"/>
              </a:rPr>
              <a:t>What </a:t>
            </a:r>
            <a:r>
              <a:rPr lang="en-US" sz="7200" dirty="0">
                <a:solidFill>
                  <a:schemeClr val="accent2"/>
                </a:solidFill>
                <a:latin typeface="KG No Matter What" panose="02000507000000020003" pitchFamily="2" charset="0"/>
              </a:rPr>
              <a:t>You Coded </a:t>
            </a:r>
            <a:r>
              <a:rPr lang="en-US" sz="7200" dirty="0">
                <a:latin typeface="KG No Matter What" panose="02000507000000020003" pitchFamily="2" charset="0"/>
              </a:rPr>
              <a:t>is a Bad Constraint</a:t>
            </a:r>
            <a:endParaRPr lang="en-US" sz="7200" dirty="0">
              <a:solidFill>
                <a:schemeClr val="accent1"/>
              </a:solidFill>
              <a:latin typeface="KG No Matter What" panose="0200050700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758761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16C0501-5159-48B9-825B-0D8F37B57545}"/>
              </a:ext>
            </a:extLst>
          </p:cNvPr>
          <p:cNvSpPr txBox="1"/>
          <p:nvPr/>
        </p:nvSpPr>
        <p:spPr>
          <a:xfrm>
            <a:off x="609600" y="1731522"/>
            <a:ext cx="10972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latin typeface="KG No Matter What" panose="02000507000000020003" pitchFamily="2" charset="0"/>
              </a:rPr>
              <a:t>Execution Environment</a:t>
            </a:r>
            <a:endParaRPr lang="en-US" sz="7200" dirty="0">
              <a:solidFill>
                <a:srgbClr val="C00000"/>
              </a:solidFill>
              <a:latin typeface="KG No Matter What" panose="02000507000000020003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C81288-5196-4A17-8CA5-E2DD1FB1EA45}"/>
              </a:ext>
            </a:extLst>
          </p:cNvPr>
          <p:cNvSpPr txBox="1"/>
          <p:nvPr/>
        </p:nvSpPr>
        <p:spPr>
          <a:xfrm>
            <a:off x="1818975" y="2981547"/>
            <a:ext cx="855405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Different browsers: web and mobile</a:t>
            </a:r>
          </a:p>
          <a:p>
            <a:pPr algn="ctr"/>
            <a:r>
              <a:rPr lang="en-US" sz="3600" dirty="0"/>
              <a:t>Browser functionality and add-ons</a:t>
            </a:r>
          </a:p>
          <a:p>
            <a:pPr algn="ctr"/>
            <a:r>
              <a:rPr lang="en-US" sz="3600" dirty="0"/>
              <a:t>HTML standard compatibility</a:t>
            </a:r>
          </a:p>
          <a:p>
            <a:pPr algn="ctr"/>
            <a:r>
              <a:rPr lang="en-US" sz="3600" dirty="0"/>
              <a:t>Accessibility standard compatibility</a:t>
            </a:r>
          </a:p>
          <a:p>
            <a:pPr algn="ctr"/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95997652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1EBD0CD-9ACC-4911-9B25-8D60C5A8D584}"/>
              </a:ext>
            </a:extLst>
          </p:cNvPr>
          <p:cNvSpPr txBox="1"/>
          <p:nvPr/>
        </p:nvSpPr>
        <p:spPr>
          <a:xfrm>
            <a:off x="729631" y="2967335"/>
            <a:ext cx="36026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/>
              <a:t>Let’s Test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67A8EA8-FD49-4879-BA06-51B846EDBCBA}"/>
              </a:ext>
            </a:extLst>
          </p:cNvPr>
          <p:cNvSpPr/>
          <p:nvPr/>
        </p:nvSpPr>
        <p:spPr>
          <a:xfrm>
            <a:off x="729631" y="4036001"/>
            <a:ext cx="854689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hlinkClick r:id="rId3"/>
              </a:rPr>
              <a:t>https://www.exploratorytestingacademy.com/app/</a:t>
            </a:r>
            <a:endParaRPr lang="en-US" sz="2400" dirty="0"/>
          </a:p>
          <a:p>
            <a:r>
              <a:rPr lang="en-US" sz="2400" dirty="0">
                <a:hlinkClick r:id="rId4"/>
              </a:rPr>
              <a:t>https://eviltester.github.io/TestingApp/apps/eprimer/eprimer.html</a:t>
            </a:r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828427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EA62447-DEE9-407E-A568-D30FEEC7478B}"/>
              </a:ext>
            </a:extLst>
          </p:cNvPr>
          <p:cNvSpPr/>
          <p:nvPr/>
        </p:nvSpPr>
        <p:spPr>
          <a:xfrm>
            <a:off x="3505200" y="469606"/>
            <a:ext cx="8686799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>
                <a:latin typeface="KG No Matter What" panose="02000507000000020003" pitchFamily="2" charset="0"/>
              </a:rPr>
              <a:t>Learning of Application and Execution Environment of E-Primer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4F733304-1462-43EC-A880-CDD1B92414C7}"/>
              </a:ext>
            </a:extLst>
          </p:cNvPr>
          <p:cNvGraphicFramePr>
            <a:graphicFrameLocks noGrp="1"/>
          </p:cNvGraphicFramePr>
          <p:nvPr/>
        </p:nvGraphicFramePr>
        <p:xfrm>
          <a:off x="4251547" y="2386748"/>
          <a:ext cx="6096000" cy="301752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167989">
                  <a:extLst>
                    <a:ext uri="{9D8B030D-6E8A-4147-A177-3AD203B41FA5}">
                      <a16:colId xmlns:a16="http://schemas.microsoft.com/office/drawing/2014/main" val="3284572817"/>
                    </a:ext>
                  </a:extLst>
                </a:gridCol>
                <a:gridCol w="3928011">
                  <a:extLst>
                    <a:ext uri="{9D8B030D-6E8A-4147-A177-3AD203B41FA5}">
                      <a16:colId xmlns:a16="http://schemas.microsoft.com/office/drawing/2014/main" val="20568187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800" b="0" dirty="0"/>
                        <a:t>Browser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2800" b="0" dirty="0"/>
                        <a:t>Chrome, Brave, …</a:t>
                      </a:r>
                      <a:endParaRPr lang="en-US" sz="28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25121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Screen 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Web, Mobile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4987615"/>
                  </a:ext>
                </a:extLst>
              </a:tr>
              <a:tr h="259209">
                <a:tc>
                  <a:txBody>
                    <a:bodyPr/>
                    <a:lstStyle/>
                    <a:p>
                      <a:r>
                        <a:rPr lang="en-US" sz="2800" dirty="0"/>
                        <a:t>Browser Settings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2800" dirty="0" err="1"/>
                        <a:t>Zoom</a:t>
                      </a:r>
                      <a:r>
                        <a:rPr lang="fi-FI" sz="2800" dirty="0"/>
                        <a:t>, Security, …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9842578"/>
                  </a:ext>
                </a:extLst>
              </a:tr>
              <a:tr h="259209">
                <a:tc>
                  <a:txBody>
                    <a:bodyPr/>
                    <a:lstStyle/>
                    <a:p>
                      <a:r>
                        <a:rPr lang="en-US" sz="2800" dirty="0"/>
                        <a:t>Add-ons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2800" dirty="0" err="1"/>
                        <a:t>BugMagnet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5824413"/>
                  </a:ext>
                </a:extLst>
              </a:tr>
              <a:tr h="259209">
                <a:tc>
                  <a:txBody>
                    <a:bodyPr/>
                    <a:lstStyle/>
                    <a:p>
                      <a:r>
                        <a:rPr lang="en-US" sz="2800" dirty="0"/>
                        <a:t>Validators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2800" dirty="0"/>
                        <a:t>H</a:t>
                      </a:r>
                      <a:r>
                        <a:rPr lang="en-US" sz="2800" dirty="0"/>
                        <a:t>TML, Accessibility, …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14949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4132777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B11F4-9E99-4F5E-9503-F9FB629A58A3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0" y="1122363"/>
            <a:ext cx="11741150" cy="2387600"/>
          </a:xfrm>
        </p:spPr>
        <p:txBody>
          <a:bodyPr>
            <a:normAutofit/>
          </a:bodyPr>
          <a:lstStyle/>
          <a:p>
            <a:pPr algn="ctr"/>
            <a:r>
              <a:rPr lang="en-US" sz="7200" dirty="0">
                <a:latin typeface="KG No Matter What" panose="02000507000000020003" pitchFamily="2" charset="77"/>
              </a:rPr>
              <a:t>Documenting in a </a:t>
            </a:r>
            <a:r>
              <a:rPr lang="en-US" sz="7200" dirty="0" err="1">
                <a:latin typeface="KG No Matter What" panose="02000507000000020003" pitchFamily="2" charset="77"/>
              </a:rPr>
              <a:t>Mindmap</a:t>
            </a:r>
            <a:endParaRPr lang="en-US" sz="7200" dirty="0">
              <a:latin typeface="KG No Matter What" panose="02000507000000020003" pitchFamily="2" charset="77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9F2649-5163-4DD8-8576-4781AFF13A0E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3602038"/>
            <a:ext cx="11741150" cy="1655762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Chapter 8</a:t>
            </a:r>
          </a:p>
        </p:txBody>
      </p:sp>
    </p:spTree>
    <p:extLst>
      <p:ext uri="{BB962C8B-B14F-4D97-AF65-F5344CB8AC3E}">
        <p14:creationId xmlns:p14="http://schemas.microsoft.com/office/powerpoint/2010/main" val="360336052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EC45005-B5BC-4FDA-8093-FCF730FA2946}"/>
              </a:ext>
            </a:extLst>
          </p:cNvPr>
          <p:cNvSpPr txBox="1"/>
          <p:nvPr/>
        </p:nvSpPr>
        <p:spPr>
          <a:xfrm>
            <a:off x="2055857" y="989404"/>
            <a:ext cx="77534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solidFill>
                  <a:schemeClr val="accent1"/>
                </a:solidFill>
                <a:latin typeface="KG No Matter What" panose="02000507000000020003" pitchFamily="2" charset="0"/>
              </a:rPr>
              <a:t>Mindmap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BEBCA0-F9F3-4104-B845-34196B08BF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3547" y="2074459"/>
            <a:ext cx="5204911" cy="3901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88975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C82E4A1-B74F-49CE-8675-883931CB6D2A}"/>
              </a:ext>
            </a:extLst>
          </p:cNvPr>
          <p:cNvSpPr txBox="1"/>
          <p:nvPr/>
        </p:nvSpPr>
        <p:spPr>
          <a:xfrm>
            <a:off x="4437686" y="441397"/>
            <a:ext cx="6283323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accent6"/>
                </a:solidFill>
                <a:latin typeface="KG No Matter What" panose="02000507000000020003" pitchFamily="2" charset="0"/>
              </a:rPr>
              <a:t>R</a:t>
            </a:r>
            <a:r>
              <a:rPr lang="en-US" sz="6000" dirty="0">
                <a:latin typeface="Gill Sans MT" panose="020B0502020104020203" pitchFamily="34" charset="0"/>
              </a:rPr>
              <a:t> </a:t>
            </a:r>
            <a:r>
              <a:rPr lang="en-US" sz="6000" dirty="0" err="1">
                <a:latin typeface="Gill Sans MT" panose="020B0502020104020203" pitchFamily="34" charset="0"/>
              </a:rPr>
              <a:t>eplicate</a:t>
            </a:r>
            <a:br>
              <a:rPr lang="en-US" sz="6000" dirty="0">
                <a:latin typeface="Gill Sans MT" panose="020B0502020104020203" pitchFamily="34" charset="0"/>
              </a:rPr>
            </a:br>
            <a:r>
              <a:rPr lang="en-US" sz="6000" dirty="0">
                <a:solidFill>
                  <a:schemeClr val="accent6"/>
                </a:solidFill>
                <a:latin typeface="KG No Matter What" panose="02000507000000020003" pitchFamily="2" charset="0"/>
              </a:rPr>
              <a:t>I</a:t>
            </a:r>
            <a:r>
              <a:rPr lang="en-US" sz="6000" dirty="0">
                <a:latin typeface="Gill Sans MT" panose="020B0502020104020203" pitchFamily="34" charset="0"/>
              </a:rPr>
              <a:t> </a:t>
            </a:r>
            <a:r>
              <a:rPr lang="en-US" sz="6000" dirty="0" err="1">
                <a:latin typeface="Gill Sans MT" panose="020B0502020104020203" pitchFamily="34" charset="0"/>
              </a:rPr>
              <a:t>solate</a:t>
            </a:r>
            <a:br>
              <a:rPr lang="en-US" sz="6000" dirty="0">
                <a:latin typeface="Gill Sans MT" panose="020B0502020104020203" pitchFamily="34" charset="0"/>
              </a:rPr>
            </a:br>
            <a:r>
              <a:rPr lang="en-US" sz="6000" dirty="0">
                <a:solidFill>
                  <a:schemeClr val="accent6"/>
                </a:solidFill>
                <a:latin typeface="KG No Matter What" panose="02000507000000020003" pitchFamily="2" charset="0"/>
              </a:rPr>
              <a:t>M</a:t>
            </a:r>
            <a:r>
              <a:rPr lang="en-US" sz="6000" dirty="0">
                <a:latin typeface="Gill Sans MT" panose="020B0502020104020203" pitchFamily="34" charset="0"/>
              </a:rPr>
              <a:t> </a:t>
            </a:r>
            <a:r>
              <a:rPr lang="en-US" sz="6000" dirty="0" err="1">
                <a:latin typeface="Gill Sans MT" panose="020B0502020104020203" pitchFamily="34" charset="0"/>
              </a:rPr>
              <a:t>azimize</a:t>
            </a:r>
            <a:br>
              <a:rPr lang="en-US" sz="6000" dirty="0">
                <a:latin typeface="Gill Sans MT" panose="020B0502020104020203" pitchFamily="34" charset="0"/>
              </a:rPr>
            </a:br>
            <a:r>
              <a:rPr lang="en-US" sz="6000" dirty="0">
                <a:solidFill>
                  <a:schemeClr val="accent6"/>
                </a:solidFill>
                <a:latin typeface="KG No Matter What" panose="02000507000000020003" pitchFamily="2" charset="0"/>
              </a:rPr>
              <a:t>G</a:t>
            </a:r>
            <a:r>
              <a:rPr lang="en-US" sz="6000" dirty="0">
                <a:latin typeface="Gill Sans MT" panose="020B0502020104020203" pitchFamily="34" charset="0"/>
              </a:rPr>
              <a:t> </a:t>
            </a:r>
            <a:r>
              <a:rPr lang="en-US" sz="6000" dirty="0" err="1">
                <a:latin typeface="Gill Sans MT" panose="020B0502020104020203" pitchFamily="34" charset="0"/>
              </a:rPr>
              <a:t>eneralize</a:t>
            </a:r>
            <a:br>
              <a:rPr lang="en-US" sz="6000" dirty="0">
                <a:latin typeface="Gill Sans MT" panose="020B0502020104020203" pitchFamily="34" charset="0"/>
              </a:rPr>
            </a:br>
            <a:r>
              <a:rPr lang="en-US" sz="6000" dirty="0">
                <a:solidFill>
                  <a:schemeClr val="accent6"/>
                </a:solidFill>
                <a:latin typeface="KG No Matter What" panose="02000507000000020003" pitchFamily="2" charset="0"/>
              </a:rPr>
              <a:t>E</a:t>
            </a:r>
            <a:r>
              <a:rPr lang="en-US" sz="6000" dirty="0">
                <a:latin typeface="Gill Sans MT" panose="020B0502020104020203" pitchFamily="34" charset="0"/>
              </a:rPr>
              <a:t> </a:t>
            </a:r>
            <a:r>
              <a:rPr lang="en-US" sz="6000" dirty="0" err="1">
                <a:latin typeface="Gill Sans MT" panose="020B0502020104020203" pitchFamily="34" charset="0"/>
              </a:rPr>
              <a:t>xternalize</a:t>
            </a:r>
            <a:br>
              <a:rPr lang="en-US" sz="6000" dirty="0">
                <a:latin typeface="Gill Sans MT" panose="020B0502020104020203" pitchFamily="34" charset="0"/>
              </a:rPr>
            </a:br>
            <a:r>
              <a:rPr lang="en-US" sz="6000" dirty="0">
                <a:solidFill>
                  <a:schemeClr val="accent6"/>
                </a:solidFill>
                <a:latin typeface="KG No Matter What" panose="02000507000000020003" pitchFamily="2" charset="0"/>
              </a:rPr>
              <a:t>N</a:t>
            </a:r>
            <a:r>
              <a:rPr lang="en-US" sz="6000" dirty="0">
                <a:latin typeface="Gill Sans MT" panose="020B0502020104020203" pitchFamily="34" charset="0"/>
              </a:rPr>
              <a:t> </a:t>
            </a:r>
            <a:r>
              <a:rPr lang="en-US" sz="6000" dirty="0" err="1">
                <a:latin typeface="Gill Sans MT" panose="020B0502020104020203" pitchFamily="34" charset="0"/>
              </a:rPr>
              <a:t>eutral</a:t>
            </a:r>
            <a:r>
              <a:rPr lang="en-US" sz="6000" dirty="0">
                <a:latin typeface="Gill Sans MT" panose="020B0502020104020203" pitchFamily="34" charset="0"/>
              </a:rPr>
              <a:t> tone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2CBCF2-C0CA-4C13-8B64-6F6EC445AD77}"/>
              </a:ext>
            </a:extLst>
          </p:cNvPr>
          <p:cNvSpPr txBox="1"/>
          <p:nvPr/>
        </p:nvSpPr>
        <p:spPr>
          <a:xfrm rot="16200000">
            <a:off x="-495863" y="3026718"/>
            <a:ext cx="48001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Cem Kaner. Bug Reporting Heuristic.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108601A-5C86-4D14-84A1-BE7BE21789AA}"/>
              </a:ext>
            </a:extLst>
          </p:cNvPr>
          <p:cNvSpPr txBox="1"/>
          <p:nvPr/>
        </p:nvSpPr>
        <p:spPr>
          <a:xfrm rot="16200000">
            <a:off x="-850818" y="2657385"/>
            <a:ext cx="77534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solidFill>
                  <a:srgbClr val="C00000"/>
                </a:solidFill>
                <a:latin typeface="KG No Matter What" panose="02000507000000020003" pitchFamily="2" charset="0"/>
              </a:rPr>
              <a:t>Bug</a:t>
            </a:r>
            <a:r>
              <a:rPr lang="en-US" sz="7200" dirty="0">
                <a:latin typeface="KG No Matter What" panose="02000507000000020003" pitchFamily="2" charset="0"/>
              </a:rPr>
              <a:t> Reports</a:t>
            </a:r>
          </a:p>
        </p:txBody>
      </p:sp>
    </p:spTree>
    <p:extLst>
      <p:ext uri="{BB962C8B-B14F-4D97-AF65-F5344CB8AC3E}">
        <p14:creationId xmlns:p14="http://schemas.microsoft.com/office/powerpoint/2010/main" val="32923506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1EBD0CD-9ACC-4911-9B25-8D60C5A8D584}"/>
              </a:ext>
            </a:extLst>
          </p:cNvPr>
          <p:cNvSpPr txBox="1"/>
          <p:nvPr/>
        </p:nvSpPr>
        <p:spPr>
          <a:xfrm>
            <a:off x="729631" y="2967335"/>
            <a:ext cx="36026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/>
              <a:t>Let’s Test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67A8EA8-FD49-4879-BA06-51B846EDBCBA}"/>
              </a:ext>
            </a:extLst>
          </p:cNvPr>
          <p:cNvSpPr/>
          <p:nvPr/>
        </p:nvSpPr>
        <p:spPr>
          <a:xfrm>
            <a:off x="729631" y="4036001"/>
            <a:ext cx="854689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hlinkClick r:id="rId3"/>
              </a:rPr>
              <a:t>https://www.exploratorytestingacademy.com/app/</a:t>
            </a:r>
            <a:endParaRPr lang="en-US" sz="2400" dirty="0"/>
          </a:p>
          <a:p>
            <a:r>
              <a:rPr lang="en-US" sz="2400" dirty="0">
                <a:hlinkClick r:id="rId4"/>
              </a:rPr>
              <a:t>https://eviltester.github.io/TestingApp/apps/eprimer/eprimer.html</a:t>
            </a:r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878923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99CCA8B8-6A70-40C2-A24E-9026237BF1DA}"/>
              </a:ext>
            </a:extLst>
          </p:cNvPr>
          <p:cNvSpPr txBox="1"/>
          <p:nvPr/>
        </p:nvSpPr>
        <p:spPr>
          <a:xfrm>
            <a:off x="2007704" y="2274838"/>
            <a:ext cx="817659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latin typeface="KG No Matter What" panose="02000507000000020003" pitchFamily="2" charset="0"/>
              </a:rPr>
              <a:t>Optimizing the </a:t>
            </a:r>
            <a:r>
              <a:rPr lang="en-US" sz="8000" dirty="0">
                <a:solidFill>
                  <a:schemeClr val="accent2"/>
                </a:solidFill>
                <a:latin typeface="KG No Matter What" panose="02000507000000020003" pitchFamily="2" charset="0"/>
              </a:rPr>
              <a:t>value of testing</a:t>
            </a:r>
          </a:p>
        </p:txBody>
      </p:sp>
    </p:spTree>
    <p:extLst>
      <p:ext uri="{BB962C8B-B14F-4D97-AF65-F5344CB8AC3E}">
        <p14:creationId xmlns:p14="http://schemas.microsoft.com/office/powerpoint/2010/main" val="21441882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EA62447-DEE9-407E-A568-D30FEEC7478B}"/>
              </a:ext>
            </a:extLst>
          </p:cNvPr>
          <p:cNvSpPr/>
          <p:nvPr/>
        </p:nvSpPr>
        <p:spPr>
          <a:xfrm>
            <a:off x="3505201" y="469606"/>
            <a:ext cx="828923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>
                <a:latin typeface="KG No Matter What" panose="02000507000000020003" pitchFamily="2" charset="0"/>
              </a:rPr>
              <a:t>Mindmapping as Future Reference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A02167B-FBF3-4811-8DF7-97FD9B0FC468}"/>
              </a:ext>
            </a:extLst>
          </p:cNvPr>
          <p:cNvSpPr txBox="1"/>
          <p:nvPr/>
        </p:nvSpPr>
        <p:spPr>
          <a:xfrm>
            <a:off x="4691272" y="1921565"/>
            <a:ext cx="5156155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Notetaking in the moment</a:t>
            </a:r>
          </a:p>
          <a:p>
            <a:endParaRPr lang="en-US" sz="3200" dirty="0"/>
          </a:p>
          <a:p>
            <a:r>
              <a:rPr lang="en-US" sz="3200" dirty="0"/>
              <a:t>Restructure as you learn</a:t>
            </a:r>
          </a:p>
          <a:p>
            <a:endParaRPr lang="en-US" sz="3200" dirty="0"/>
          </a:p>
          <a:p>
            <a:r>
              <a:rPr lang="en-US" sz="3200" dirty="0"/>
              <a:t>Documentation for the future</a:t>
            </a:r>
          </a:p>
          <a:p>
            <a:endParaRPr lang="en-US" sz="3200" dirty="0"/>
          </a:p>
          <a:p>
            <a:r>
              <a:rPr lang="en-US" sz="3200" dirty="0"/>
              <a:t>General purpose mindmaps</a:t>
            </a:r>
          </a:p>
        </p:txBody>
      </p:sp>
    </p:spTree>
    <p:extLst>
      <p:ext uri="{BB962C8B-B14F-4D97-AF65-F5344CB8AC3E}">
        <p14:creationId xmlns:p14="http://schemas.microsoft.com/office/powerpoint/2010/main" val="99777704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B11F4-9E99-4F5E-9503-F9FB629A58A3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0" y="1122363"/>
            <a:ext cx="11741150" cy="2387600"/>
          </a:xfrm>
        </p:spPr>
        <p:txBody>
          <a:bodyPr>
            <a:normAutofit/>
          </a:bodyPr>
          <a:lstStyle/>
          <a:p>
            <a:pPr algn="ctr"/>
            <a:r>
              <a:rPr lang="en-US" sz="7200" dirty="0">
                <a:latin typeface="KG No Matter What" panose="02000507000000020003" pitchFamily="2" charset="77"/>
              </a:rPr>
              <a:t>pytest </a:t>
            </a:r>
            <a:br>
              <a:rPr lang="en-US" sz="7200" dirty="0">
                <a:latin typeface="KG No Matter What" panose="02000507000000020003" pitchFamily="2" charset="77"/>
              </a:rPr>
            </a:br>
            <a:r>
              <a:rPr lang="en-US" sz="7200" dirty="0">
                <a:latin typeface="KG No Matter What" panose="02000507000000020003" pitchFamily="2" charset="77"/>
              </a:rPr>
              <a:t>the Very Basics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9F2649-5163-4DD8-8576-4781AFF13A0E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3602038"/>
            <a:ext cx="11741150" cy="1655762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Chapter 9</a:t>
            </a:r>
          </a:p>
        </p:txBody>
      </p:sp>
    </p:spTree>
    <p:extLst>
      <p:ext uri="{BB962C8B-B14F-4D97-AF65-F5344CB8AC3E}">
        <p14:creationId xmlns:p14="http://schemas.microsoft.com/office/powerpoint/2010/main" val="313685622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16C0501-5159-48B9-825B-0D8F37B57545}"/>
              </a:ext>
            </a:extLst>
          </p:cNvPr>
          <p:cNvSpPr txBox="1"/>
          <p:nvPr/>
        </p:nvSpPr>
        <p:spPr>
          <a:xfrm>
            <a:off x="2069109" y="1453227"/>
            <a:ext cx="775340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latin typeface="KG No Matter What" panose="02000507000000020003" pitchFamily="2" charset="0"/>
              </a:rPr>
              <a:t>pytest</a:t>
            </a:r>
            <a:endParaRPr lang="en-US" sz="7200" dirty="0">
              <a:solidFill>
                <a:srgbClr val="C00000"/>
              </a:solidFill>
              <a:latin typeface="KG No Matter What" panose="02000507000000020003" pitchFamily="2" charset="0"/>
            </a:endParaRPr>
          </a:p>
          <a:p>
            <a:pPr algn="ctr"/>
            <a:endParaRPr lang="en-US" sz="7200" dirty="0">
              <a:solidFill>
                <a:srgbClr val="C00000"/>
              </a:solidFill>
              <a:latin typeface="KG No Matter What" panose="02000507000000020003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C81288-5196-4A17-8CA5-E2DD1FB1EA45}"/>
              </a:ext>
            </a:extLst>
          </p:cNvPr>
          <p:cNvSpPr txBox="1"/>
          <p:nvPr/>
        </p:nvSpPr>
        <p:spPr>
          <a:xfrm>
            <a:off x="1214287" y="3035704"/>
            <a:ext cx="976342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Popular test runner for python language</a:t>
            </a:r>
          </a:p>
          <a:p>
            <a:pPr algn="ctr"/>
            <a:r>
              <a:rPr lang="en-US" sz="3600" dirty="0"/>
              <a:t>Used both for unit tests and orchestrated tests</a:t>
            </a:r>
          </a:p>
          <a:p>
            <a:pPr algn="ctr"/>
            <a:r>
              <a:rPr lang="en-US" sz="3600" dirty="0"/>
              <a:t>Integrates with libraries in python ecosystem</a:t>
            </a:r>
          </a:p>
        </p:txBody>
      </p:sp>
    </p:spTree>
    <p:extLst>
      <p:ext uri="{BB962C8B-B14F-4D97-AF65-F5344CB8AC3E}">
        <p14:creationId xmlns:p14="http://schemas.microsoft.com/office/powerpoint/2010/main" val="337103362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B11F4-9E99-4F5E-9503-F9FB629A58A3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0" y="1122363"/>
            <a:ext cx="11741150" cy="2387600"/>
          </a:xfrm>
        </p:spPr>
        <p:txBody>
          <a:bodyPr>
            <a:normAutofit/>
          </a:bodyPr>
          <a:lstStyle/>
          <a:p>
            <a:pPr algn="ctr"/>
            <a:r>
              <a:rPr lang="en-US" sz="7200" dirty="0">
                <a:latin typeface="KG No Matter What" panose="02000507000000020003" pitchFamily="2" charset="77"/>
              </a:rPr>
              <a:t>Documenting as Skeleton Test Automation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9F2649-5163-4DD8-8576-4781AFF13A0E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3602038"/>
            <a:ext cx="11741150" cy="1655762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Chapter 10</a:t>
            </a:r>
          </a:p>
        </p:txBody>
      </p:sp>
    </p:spTree>
    <p:extLst>
      <p:ext uri="{BB962C8B-B14F-4D97-AF65-F5344CB8AC3E}">
        <p14:creationId xmlns:p14="http://schemas.microsoft.com/office/powerpoint/2010/main" val="36626265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16C0501-5159-48B9-825B-0D8F37B57545}"/>
              </a:ext>
            </a:extLst>
          </p:cNvPr>
          <p:cNvSpPr txBox="1"/>
          <p:nvPr/>
        </p:nvSpPr>
        <p:spPr>
          <a:xfrm>
            <a:off x="451557" y="945682"/>
            <a:ext cx="117404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latin typeface="KG No Matter What" panose="02000507000000020003" pitchFamily="2" charset="0"/>
              </a:rPr>
              <a:t>Document in Context of Code</a:t>
            </a:r>
            <a:endParaRPr lang="en-US" sz="7200" dirty="0">
              <a:solidFill>
                <a:srgbClr val="C00000"/>
              </a:solidFill>
              <a:latin typeface="KG No Matter What" panose="02000507000000020003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7506626-265E-4B8D-808F-56DCEBFF02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06" y="4557322"/>
            <a:ext cx="12131494" cy="171624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18BCF50-BA96-4AB0-B99D-ECD434B60B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42" y="2283431"/>
            <a:ext cx="3889391" cy="207815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DEEF5B7-E171-4AD4-8BC8-693FA4A957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3999" y="2283430"/>
            <a:ext cx="8128001" cy="207815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9058CC2-A5E9-4121-83B2-77B724BC7AA1}"/>
              </a:ext>
            </a:extLst>
          </p:cNvPr>
          <p:cNvSpPr txBox="1"/>
          <p:nvPr/>
        </p:nvSpPr>
        <p:spPr>
          <a:xfrm>
            <a:off x="9464137" y="4673600"/>
            <a:ext cx="2727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* Runnable with pytest-</a:t>
            </a:r>
            <a:r>
              <a:rPr lang="en-US" dirty="0" err="1">
                <a:solidFill>
                  <a:schemeClr val="bg1"/>
                </a:solidFill>
              </a:rPr>
              <a:t>bdd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475499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1EBD0CD-9ACC-4911-9B25-8D60C5A8D584}"/>
              </a:ext>
            </a:extLst>
          </p:cNvPr>
          <p:cNvSpPr txBox="1"/>
          <p:nvPr/>
        </p:nvSpPr>
        <p:spPr>
          <a:xfrm>
            <a:off x="729631" y="2967335"/>
            <a:ext cx="36026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/>
              <a:t>Let’s Test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67A8EA8-FD49-4879-BA06-51B846EDBCBA}"/>
              </a:ext>
            </a:extLst>
          </p:cNvPr>
          <p:cNvSpPr/>
          <p:nvPr/>
        </p:nvSpPr>
        <p:spPr>
          <a:xfrm>
            <a:off x="729631" y="4036001"/>
            <a:ext cx="854689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hlinkClick r:id="rId3"/>
              </a:rPr>
              <a:t>https://www.exploratorytestingacademy.com/app/</a:t>
            </a:r>
            <a:endParaRPr lang="en-US" sz="2400" dirty="0"/>
          </a:p>
          <a:p>
            <a:r>
              <a:rPr lang="en-US" sz="2400" dirty="0">
                <a:hlinkClick r:id="rId4"/>
              </a:rPr>
              <a:t>https://eviltester.github.io/TestingApp/apps/eprimer/eprimer.html</a:t>
            </a:r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4170159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EA62447-DEE9-407E-A568-D30FEEC7478B}"/>
              </a:ext>
            </a:extLst>
          </p:cNvPr>
          <p:cNvSpPr/>
          <p:nvPr/>
        </p:nvSpPr>
        <p:spPr>
          <a:xfrm>
            <a:off x="3505201" y="469606"/>
            <a:ext cx="705612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>
                <a:latin typeface="KG No Matter What" panose="02000507000000020003" pitchFamily="2" charset="0"/>
              </a:rPr>
              <a:t>Skeleton Test Automation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A02167B-FBF3-4811-8DF7-97FD9B0FC468}"/>
              </a:ext>
            </a:extLst>
          </p:cNvPr>
          <p:cNvSpPr txBox="1"/>
          <p:nvPr/>
        </p:nvSpPr>
        <p:spPr>
          <a:xfrm>
            <a:off x="4691272" y="1603516"/>
            <a:ext cx="520810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Stepwise Test Cases as Automation Placeholders</a:t>
            </a:r>
          </a:p>
          <a:p>
            <a:endParaRPr lang="en-US" sz="3200" dirty="0"/>
          </a:p>
          <a:p>
            <a:r>
              <a:rPr lang="en-US" sz="3200" dirty="0"/>
              <a:t>Like test cases but version controlled as code</a:t>
            </a:r>
          </a:p>
          <a:p>
            <a:endParaRPr lang="en-US" sz="3200" dirty="0"/>
          </a:p>
          <a:p>
            <a:r>
              <a:rPr lang="en-US" sz="3200" dirty="0"/>
              <a:t>Handoff to a task that is decomposing testing differently</a:t>
            </a:r>
          </a:p>
        </p:txBody>
      </p:sp>
    </p:spTree>
    <p:extLst>
      <p:ext uri="{BB962C8B-B14F-4D97-AF65-F5344CB8AC3E}">
        <p14:creationId xmlns:p14="http://schemas.microsoft.com/office/powerpoint/2010/main" val="236150313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B11F4-9E99-4F5E-9503-F9FB629A58A3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0" y="1122363"/>
            <a:ext cx="11741150" cy="2387600"/>
          </a:xfrm>
        </p:spPr>
        <p:txBody>
          <a:bodyPr>
            <a:normAutofit/>
          </a:bodyPr>
          <a:lstStyle/>
          <a:p>
            <a:pPr algn="ctr"/>
            <a:r>
              <a:rPr lang="en-US" sz="7200">
                <a:latin typeface="KG No Matter What" panose="02000507000000020003" pitchFamily="2" charset="77"/>
              </a:rPr>
              <a:t>Playwright Library </a:t>
            </a:r>
            <a:r>
              <a:rPr lang="en-US" sz="7200" dirty="0">
                <a:latin typeface="KG No Matter What" panose="02000507000000020003" pitchFamily="2" charset="77"/>
              </a:rPr>
              <a:t>and </a:t>
            </a:r>
            <a:r>
              <a:rPr lang="en-US" sz="7200" dirty="0" err="1">
                <a:latin typeface="KG No Matter What" panose="02000507000000020003" pitchFamily="2" charset="77"/>
              </a:rPr>
              <a:t>css</a:t>
            </a:r>
            <a:r>
              <a:rPr lang="en-US" sz="7200" dirty="0">
                <a:latin typeface="KG No Matter What" panose="02000507000000020003" pitchFamily="2" charset="77"/>
              </a:rPr>
              <a:t> Selectors on Web Page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9F2649-5163-4DD8-8576-4781AFF13A0E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3602038"/>
            <a:ext cx="11741150" cy="1655762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Chapter 11</a:t>
            </a:r>
          </a:p>
        </p:txBody>
      </p:sp>
    </p:spTree>
    <p:extLst>
      <p:ext uri="{BB962C8B-B14F-4D97-AF65-F5344CB8AC3E}">
        <p14:creationId xmlns:p14="http://schemas.microsoft.com/office/powerpoint/2010/main" val="264923678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16C0501-5159-48B9-825B-0D8F37B57545}"/>
              </a:ext>
            </a:extLst>
          </p:cNvPr>
          <p:cNvSpPr txBox="1"/>
          <p:nvPr/>
        </p:nvSpPr>
        <p:spPr>
          <a:xfrm>
            <a:off x="451556" y="1453227"/>
            <a:ext cx="1134533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latin typeface="KG No Matter What" panose="02000507000000020003" pitchFamily="2" charset="0"/>
              </a:rPr>
              <a:t>Playwright  Library</a:t>
            </a:r>
            <a:endParaRPr lang="en-US" sz="7200" dirty="0">
              <a:solidFill>
                <a:srgbClr val="C00000"/>
              </a:solidFill>
              <a:latin typeface="KG No Matter What" panose="02000507000000020003" pitchFamily="2" charset="0"/>
            </a:endParaRPr>
          </a:p>
          <a:p>
            <a:pPr algn="ctr"/>
            <a:endParaRPr lang="en-US" sz="7200" dirty="0">
              <a:solidFill>
                <a:srgbClr val="C00000"/>
              </a:solidFill>
              <a:latin typeface="KG No Matter What" panose="02000507000000020003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C81288-5196-4A17-8CA5-E2DD1FB1EA45}"/>
              </a:ext>
            </a:extLst>
          </p:cNvPr>
          <p:cNvSpPr txBox="1"/>
          <p:nvPr/>
        </p:nvSpPr>
        <p:spPr>
          <a:xfrm>
            <a:off x="1818975" y="3035704"/>
            <a:ext cx="855405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Browser driver by Microsoft</a:t>
            </a:r>
          </a:p>
          <a:p>
            <a:pPr algn="ctr"/>
            <a:r>
              <a:rPr lang="en-US" sz="3600" dirty="0"/>
              <a:t>Speed – Reliability – Visibility</a:t>
            </a:r>
          </a:p>
          <a:p>
            <a:pPr algn="ctr"/>
            <a:r>
              <a:rPr lang="en-US" sz="3600" dirty="0"/>
              <a:t>Automatic waits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B882C3C-B41B-458A-B1EA-D7BE2EC7C7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5431" y="4908816"/>
            <a:ext cx="5581138" cy="656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17649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16C0501-5159-48B9-825B-0D8F37B57545}"/>
              </a:ext>
            </a:extLst>
          </p:cNvPr>
          <p:cNvSpPr txBox="1"/>
          <p:nvPr/>
        </p:nvSpPr>
        <p:spPr>
          <a:xfrm>
            <a:off x="1505565" y="1471847"/>
            <a:ext cx="918591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latin typeface="KG No Matter What" panose="02000507000000020003" pitchFamily="2" charset="0"/>
              </a:rPr>
              <a:t>Library / Methods</a:t>
            </a:r>
            <a:endParaRPr lang="en-US" sz="7200" dirty="0">
              <a:solidFill>
                <a:srgbClr val="C00000"/>
              </a:solidFill>
              <a:latin typeface="KG No Matter What" panose="02000507000000020003" pitchFamily="2" charset="0"/>
            </a:endParaRPr>
          </a:p>
          <a:p>
            <a:pPr algn="ctr"/>
            <a:endParaRPr lang="en-US" sz="7200" dirty="0">
              <a:solidFill>
                <a:srgbClr val="C00000"/>
              </a:solidFill>
              <a:latin typeface="KG No Matter What" panose="02000507000000020003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AF59ACA-BF40-49D9-B861-D9704DFEFA63}"/>
              </a:ext>
            </a:extLst>
          </p:cNvPr>
          <p:cNvSpPr/>
          <p:nvPr/>
        </p:nvSpPr>
        <p:spPr>
          <a:xfrm>
            <a:off x="4076587" y="5489348"/>
            <a:ext cx="42460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https://playwright.dev/python/docs/intro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749DBF7-7CBB-4377-894D-86AE1FBD50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250" y="2913886"/>
            <a:ext cx="11364766" cy="2472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6312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11CA8FB1-EAEE-416E-9AF8-8D69976FBA8C}"/>
              </a:ext>
            </a:extLst>
          </p:cNvPr>
          <p:cNvSpPr txBox="1"/>
          <p:nvPr/>
        </p:nvSpPr>
        <p:spPr>
          <a:xfrm>
            <a:off x="3144933" y="3555187"/>
            <a:ext cx="196630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Test Design </a:t>
            </a:r>
            <a:br>
              <a:rPr lang="en-US" sz="2800" dirty="0"/>
            </a:br>
            <a:r>
              <a:rPr lang="en-US" sz="2800" dirty="0"/>
              <a:t>(ideas)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A32CEF0-1694-4394-BE49-4D35DA4E4676}"/>
              </a:ext>
            </a:extLst>
          </p:cNvPr>
          <p:cNvSpPr txBox="1"/>
          <p:nvPr/>
        </p:nvSpPr>
        <p:spPr>
          <a:xfrm>
            <a:off x="6562524" y="3555187"/>
            <a:ext cx="240924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Test Execution </a:t>
            </a:r>
            <a:br>
              <a:rPr lang="en-US" sz="2800" dirty="0"/>
            </a:br>
            <a:r>
              <a:rPr lang="en-US" sz="2800" dirty="0"/>
              <a:t>(information)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03203FF7-7A44-4349-B93F-5211A4080190}"/>
              </a:ext>
            </a:extLst>
          </p:cNvPr>
          <p:cNvSpPr/>
          <p:nvPr/>
        </p:nvSpPr>
        <p:spPr>
          <a:xfrm>
            <a:off x="4093780" y="2577378"/>
            <a:ext cx="3673366" cy="954107"/>
          </a:xfrm>
          <a:custGeom>
            <a:avLst/>
            <a:gdLst>
              <a:gd name="connsiteX0" fmla="*/ 0 w 4162097"/>
              <a:gd name="connsiteY0" fmla="*/ 1255552 h 1302849"/>
              <a:gd name="connsiteX1" fmla="*/ 1292773 w 4162097"/>
              <a:gd name="connsiteY1" fmla="*/ 167731 h 1302849"/>
              <a:gd name="connsiteX2" fmla="*/ 2822028 w 4162097"/>
              <a:gd name="connsiteY2" fmla="*/ 120435 h 1302849"/>
              <a:gd name="connsiteX3" fmla="*/ 4162097 w 4162097"/>
              <a:gd name="connsiteY3" fmla="*/ 1302849 h 1302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62097" h="1302849">
                <a:moveTo>
                  <a:pt x="0" y="1255552"/>
                </a:moveTo>
                <a:cubicBezTo>
                  <a:pt x="411217" y="806234"/>
                  <a:pt x="822435" y="356917"/>
                  <a:pt x="1292773" y="167731"/>
                </a:cubicBezTo>
                <a:cubicBezTo>
                  <a:pt x="1763111" y="-21455"/>
                  <a:pt x="2343807" y="-68751"/>
                  <a:pt x="2822028" y="120435"/>
                </a:cubicBezTo>
                <a:cubicBezTo>
                  <a:pt x="3300249" y="309621"/>
                  <a:pt x="3852042" y="1105780"/>
                  <a:pt x="4162097" y="1302849"/>
                </a:cubicBezTo>
              </a:path>
            </a:pathLst>
          </a:custGeom>
          <a:ln w="76200">
            <a:headEnd type="none" w="med" len="med"/>
            <a:tailEnd type="triangl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F43BB158-F97F-42CC-B515-FFA0AB469E3C}"/>
              </a:ext>
            </a:extLst>
          </p:cNvPr>
          <p:cNvSpPr/>
          <p:nvPr/>
        </p:nvSpPr>
        <p:spPr>
          <a:xfrm rot="10800000">
            <a:off x="4093780" y="4543507"/>
            <a:ext cx="3673366" cy="954107"/>
          </a:xfrm>
          <a:custGeom>
            <a:avLst/>
            <a:gdLst>
              <a:gd name="connsiteX0" fmla="*/ 0 w 4162097"/>
              <a:gd name="connsiteY0" fmla="*/ 1255552 h 1302849"/>
              <a:gd name="connsiteX1" fmla="*/ 1292773 w 4162097"/>
              <a:gd name="connsiteY1" fmla="*/ 167731 h 1302849"/>
              <a:gd name="connsiteX2" fmla="*/ 2822028 w 4162097"/>
              <a:gd name="connsiteY2" fmla="*/ 120435 h 1302849"/>
              <a:gd name="connsiteX3" fmla="*/ 4162097 w 4162097"/>
              <a:gd name="connsiteY3" fmla="*/ 1302849 h 1302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62097" h="1302849">
                <a:moveTo>
                  <a:pt x="0" y="1255552"/>
                </a:moveTo>
                <a:cubicBezTo>
                  <a:pt x="411217" y="806234"/>
                  <a:pt x="822435" y="356917"/>
                  <a:pt x="1292773" y="167731"/>
                </a:cubicBezTo>
                <a:cubicBezTo>
                  <a:pt x="1763111" y="-21455"/>
                  <a:pt x="2343807" y="-68751"/>
                  <a:pt x="2822028" y="120435"/>
                </a:cubicBezTo>
                <a:cubicBezTo>
                  <a:pt x="3300249" y="309621"/>
                  <a:pt x="3852042" y="1105780"/>
                  <a:pt x="4162097" y="1302849"/>
                </a:cubicBezTo>
              </a:path>
            </a:pathLst>
          </a:custGeom>
          <a:ln w="76200">
            <a:headEnd type="none" w="med" len="med"/>
            <a:tailEnd type="triangl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9CCA8B8-6A70-40C2-A24E-9026237BF1DA}"/>
              </a:ext>
            </a:extLst>
          </p:cNvPr>
          <p:cNvSpPr txBox="1"/>
          <p:nvPr/>
        </p:nvSpPr>
        <p:spPr>
          <a:xfrm>
            <a:off x="3959838" y="747928"/>
            <a:ext cx="427232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latin typeface="KG No Matter What" panose="02000507000000020003" pitchFamily="2" charset="0"/>
              </a:rPr>
              <a:t>Learning</a:t>
            </a:r>
          </a:p>
        </p:txBody>
      </p:sp>
    </p:spTree>
    <p:extLst>
      <p:ext uri="{BB962C8B-B14F-4D97-AF65-F5344CB8AC3E}">
        <p14:creationId xmlns:p14="http://schemas.microsoft.com/office/powerpoint/2010/main" val="60464687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5A7ADEE-A442-4365-992F-CA4BF07F8EC0}"/>
              </a:ext>
            </a:extLst>
          </p:cNvPr>
          <p:cNvSpPr/>
          <p:nvPr/>
        </p:nvSpPr>
        <p:spPr>
          <a:xfrm>
            <a:off x="1723220" y="2488958"/>
            <a:ext cx="9644692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/>
              <a:t>css=</a:t>
            </a:r>
          </a:p>
          <a:p>
            <a:r>
              <a:rPr lang="en-US" sz="4000" dirty="0"/>
              <a:t>#id</a:t>
            </a:r>
          </a:p>
          <a:p>
            <a:r>
              <a:rPr lang="en-US" sz="4000" dirty="0"/>
              <a:t>.class</a:t>
            </a:r>
          </a:p>
          <a:p>
            <a:r>
              <a:rPr lang="en-US" sz="4000" dirty="0"/>
              <a:t>tag</a:t>
            </a:r>
          </a:p>
          <a:p>
            <a:r>
              <a:rPr lang="en-US" sz="4000" dirty="0"/>
              <a:t>[attribute='value']</a:t>
            </a:r>
          </a:p>
          <a:p>
            <a:r>
              <a:rPr lang="en-US" sz="4000" dirty="0"/>
              <a:t>[part_of_attribute_value_contains*='value']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303277-3F60-4933-B4F6-00C7DCD7887F}"/>
              </a:ext>
            </a:extLst>
          </p:cNvPr>
          <p:cNvSpPr txBox="1"/>
          <p:nvPr/>
        </p:nvSpPr>
        <p:spPr>
          <a:xfrm>
            <a:off x="2080398" y="1288629"/>
            <a:ext cx="77534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latin typeface="KG No Matter What" panose="02000507000000020003" pitchFamily="2" charset="0"/>
              </a:rPr>
              <a:t>css selectors</a:t>
            </a:r>
          </a:p>
        </p:txBody>
      </p:sp>
    </p:spTree>
    <p:extLst>
      <p:ext uri="{BB962C8B-B14F-4D97-AF65-F5344CB8AC3E}">
        <p14:creationId xmlns:p14="http://schemas.microsoft.com/office/powerpoint/2010/main" val="68265284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B11F4-9E99-4F5E-9503-F9FB629A58A3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0" y="1122363"/>
            <a:ext cx="11741150" cy="2387600"/>
          </a:xfrm>
        </p:spPr>
        <p:txBody>
          <a:bodyPr>
            <a:normAutofit/>
          </a:bodyPr>
          <a:lstStyle/>
          <a:p>
            <a:pPr algn="ctr"/>
            <a:r>
              <a:rPr lang="en-US" sz="7200" dirty="0">
                <a:latin typeface="KG No Matter What" panose="02000507000000020003" pitchFamily="2" charset="77"/>
              </a:rPr>
              <a:t>Documenting as Executable Test Automation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9F2649-5163-4DD8-8576-4781AFF13A0E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3602038"/>
            <a:ext cx="11741150" cy="1655762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Chapter 12</a:t>
            </a:r>
          </a:p>
        </p:txBody>
      </p:sp>
    </p:spTree>
    <p:extLst>
      <p:ext uri="{BB962C8B-B14F-4D97-AF65-F5344CB8AC3E}">
        <p14:creationId xmlns:p14="http://schemas.microsoft.com/office/powerpoint/2010/main" val="298027736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1EBD0CD-9ACC-4911-9B25-8D60C5A8D584}"/>
              </a:ext>
            </a:extLst>
          </p:cNvPr>
          <p:cNvSpPr txBox="1"/>
          <p:nvPr/>
        </p:nvSpPr>
        <p:spPr>
          <a:xfrm>
            <a:off x="729631" y="2967335"/>
            <a:ext cx="36026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/>
              <a:t>Let’s Test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67A8EA8-FD49-4879-BA06-51B846EDBCBA}"/>
              </a:ext>
            </a:extLst>
          </p:cNvPr>
          <p:cNvSpPr/>
          <p:nvPr/>
        </p:nvSpPr>
        <p:spPr>
          <a:xfrm>
            <a:off x="729631" y="4036001"/>
            <a:ext cx="854689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hlinkClick r:id="rId3"/>
              </a:rPr>
              <a:t>https://www.exploratorytestingacademy.com/app/</a:t>
            </a:r>
            <a:endParaRPr lang="en-US" sz="2400" dirty="0"/>
          </a:p>
          <a:p>
            <a:r>
              <a:rPr lang="en-US" sz="2400" dirty="0">
                <a:hlinkClick r:id="rId4"/>
              </a:rPr>
              <a:t>https://eviltester.github.io/TestingApp/apps/eprimer/eprimer.html</a:t>
            </a:r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012113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9D8869B-1B85-46EA-B496-01C9E0573F0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DE87BDC6-9FA4-4B21-9626-1B35DB9CDAE1}"/>
              </a:ext>
            </a:extLst>
          </p:cNvPr>
          <p:cNvSpPr/>
          <p:nvPr/>
        </p:nvSpPr>
        <p:spPr>
          <a:xfrm rot="6629105">
            <a:off x="4724400" y="2391508"/>
            <a:ext cx="746299" cy="832339"/>
          </a:xfrm>
          <a:prstGeom prst="down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FB6391-61EB-40EF-AA14-916612DEA6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417495"/>
            <a:ext cx="12192000" cy="5722153"/>
          </a:xfrm>
          <a:prstGeom prst="rect">
            <a:avLst/>
          </a:prstGeom>
        </p:spPr>
      </p:pic>
      <p:sp>
        <p:nvSpPr>
          <p:cNvPr id="5" name="Arrow: Down 4">
            <a:extLst>
              <a:ext uri="{FF2B5EF4-FFF2-40B4-BE49-F238E27FC236}">
                <a16:creationId xmlns:a16="http://schemas.microsoft.com/office/drawing/2014/main" id="{AEE2BDE0-C1DD-4C58-BFDA-8343377948EE}"/>
              </a:ext>
            </a:extLst>
          </p:cNvPr>
          <p:cNvSpPr/>
          <p:nvPr/>
        </p:nvSpPr>
        <p:spPr>
          <a:xfrm rot="3425763">
            <a:off x="8540048" y="3870354"/>
            <a:ext cx="746299" cy="832339"/>
          </a:xfrm>
          <a:prstGeom prst="down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245349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3E73010-C878-4721-A0BD-D5C34083D50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58E538A-592A-4BB4-A278-AB5E64EC26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22767"/>
            <a:ext cx="12191999" cy="5412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18861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483C3C8-EE77-4258-B7AC-A67A72C8FC1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CDB2A92-AEEC-48B7-8496-699A389DE9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939" y="0"/>
            <a:ext cx="10302587" cy="6858000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36D77E6-AE7C-43A3-9616-8ED00215C121}"/>
              </a:ext>
            </a:extLst>
          </p:cNvPr>
          <p:cNvSpPr/>
          <p:nvPr/>
        </p:nvSpPr>
        <p:spPr>
          <a:xfrm>
            <a:off x="8914641" y="3429000"/>
            <a:ext cx="1806222" cy="1086556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18 tests, </a:t>
            </a:r>
          </a:p>
          <a:p>
            <a:pPr algn="ctr"/>
            <a:r>
              <a:rPr lang="en-US" dirty="0"/>
              <a:t>3 browsers </a:t>
            </a:r>
          </a:p>
        </p:txBody>
      </p:sp>
    </p:spTree>
    <p:extLst>
      <p:ext uri="{BB962C8B-B14F-4D97-AF65-F5344CB8AC3E}">
        <p14:creationId xmlns:p14="http://schemas.microsoft.com/office/powerpoint/2010/main" val="87116997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A9A6E4D-C39E-4EC1-8DEF-9C50DFF65585}"/>
              </a:ext>
            </a:extLst>
          </p:cNvPr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5FCA34-93B2-48A2-A1BE-E4DD70C2F8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012" y="1"/>
            <a:ext cx="9748560" cy="6857999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F40E9C4-6D02-496F-B9CB-9024CAF4DEE1}"/>
              </a:ext>
            </a:extLst>
          </p:cNvPr>
          <p:cNvSpPr/>
          <p:nvPr/>
        </p:nvSpPr>
        <p:spPr>
          <a:xfrm>
            <a:off x="9939461" y="3609622"/>
            <a:ext cx="1806222" cy="1086556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10 bugs</a:t>
            </a:r>
          </a:p>
        </p:txBody>
      </p:sp>
    </p:spTree>
    <p:extLst>
      <p:ext uri="{BB962C8B-B14F-4D97-AF65-F5344CB8AC3E}">
        <p14:creationId xmlns:p14="http://schemas.microsoft.com/office/powerpoint/2010/main" val="308943274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483C3C8-EE77-4258-B7AC-A67A72C8FC1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543928-8C4E-402B-939F-2ED154B20A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3449"/>
            <a:ext cx="12192000" cy="5467986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5FF523C-B91B-4528-93B9-E4A52681E696}"/>
              </a:ext>
            </a:extLst>
          </p:cNvPr>
          <p:cNvSpPr/>
          <p:nvPr/>
        </p:nvSpPr>
        <p:spPr>
          <a:xfrm>
            <a:off x="8094133" y="253287"/>
            <a:ext cx="3691467" cy="1744846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Requires pytest-</a:t>
            </a:r>
            <a:r>
              <a:rPr lang="en-US" sz="2400" dirty="0" err="1"/>
              <a:t>bdd</a:t>
            </a:r>
            <a:r>
              <a:rPr lang="en-US" sz="2400" dirty="0"/>
              <a:t> + refactoring to step-methods</a:t>
            </a:r>
          </a:p>
        </p:txBody>
      </p:sp>
    </p:spTree>
    <p:extLst>
      <p:ext uri="{BB962C8B-B14F-4D97-AF65-F5344CB8AC3E}">
        <p14:creationId xmlns:p14="http://schemas.microsoft.com/office/powerpoint/2010/main" val="153463767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8876927-DE56-4541-AF99-9CC53AD22985}"/>
              </a:ext>
            </a:extLst>
          </p:cNvPr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5B67ADA-568B-4A8A-A030-28A408C96D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2725869"/>
            <a:ext cx="12192000" cy="14784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204FEB9-09EC-4EFD-B898-65AE261D47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26062"/>
            <a:ext cx="3244583" cy="282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81937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EA62447-DEE9-407E-A568-D30FEEC7478B}"/>
              </a:ext>
            </a:extLst>
          </p:cNvPr>
          <p:cNvSpPr/>
          <p:nvPr/>
        </p:nvSpPr>
        <p:spPr>
          <a:xfrm>
            <a:off x="3505200" y="469606"/>
            <a:ext cx="8501269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>
                <a:latin typeface="KG No Matter What" panose="02000507000000020003" pitchFamily="2" charset="0"/>
              </a:rPr>
              <a:t>Documenting as Executable Test Automation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A99AE2-3E96-4ABD-AAC7-88E6626B5625}"/>
              </a:ext>
            </a:extLst>
          </p:cNvPr>
          <p:cNvSpPr txBox="1"/>
          <p:nvPr/>
        </p:nvSpPr>
        <p:spPr>
          <a:xfrm>
            <a:off x="4058216" y="1987195"/>
            <a:ext cx="5950090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Single line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sz="2800" dirty="0">
                <a:sym typeface="Wingdings" panose="05000000000000000000" pitchFamily="2" charset="2"/>
              </a:rPr>
              <a:t>See it fail 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sz="2800" dirty="0"/>
              <a:t>First test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sz="2800" dirty="0"/>
              <a:t>Same test but variables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sz="2800" dirty="0"/>
              <a:t>Same test but templates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sz="2800" dirty="0">
                <a:solidFill>
                  <a:srgbClr val="FF0000"/>
                </a:solidFill>
              </a:rPr>
              <a:t>Failing test with a bug 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sz="2800" dirty="0"/>
              <a:t>Spec to tests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sz="2800" dirty="0"/>
              <a:t>Guess the values that are likely to fail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sz="2800" dirty="0"/>
              <a:t>Multiple browsers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sz="2800" dirty="0">
                <a:solidFill>
                  <a:schemeClr val="bg1">
                    <a:lumMod val="65000"/>
                  </a:schemeClr>
                </a:solidFill>
              </a:rPr>
              <a:t>Runs in CI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375E804-863D-47AD-8016-9294760D6E8C}"/>
              </a:ext>
            </a:extLst>
          </p:cNvPr>
          <p:cNvSpPr/>
          <p:nvPr/>
        </p:nvSpPr>
        <p:spPr>
          <a:xfrm>
            <a:off x="7727189" y="1392141"/>
            <a:ext cx="2503170" cy="1645920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Throwaway automation?</a:t>
            </a:r>
          </a:p>
        </p:txBody>
      </p:sp>
    </p:spTree>
    <p:extLst>
      <p:ext uri="{BB962C8B-B14F-4D97-AF65-F5344CB8AC3E}">
        <p14:creationId xmlns:p14="http://schemas.microsoft.com/office/powerpoint/2010/main" val="1267669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0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5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EF6E9A0-22CE-4DD4-9795-9AAB13C2B40F}"/>
              </a:ext>
            </a:extLst>
          </p:cNvPr>
          <p:cNvSpPr txBox="1"/>
          <p:nvPr/>
        </p:nvSpPr>
        <p:spPr>
          <a:xfrm>
            <a:off x="2219297" y="1157282"/>
            <a:ext cx="775340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latin typeface="KG No Matter What" panose="02000507000000020003" pitchFamily="2" charset="0"/>
              </a:rPr>
              <a:t>Exploratory Testing </a:t>
            </a:r>
            <a:r>
              <a:rPr lang="en-US" sz="8000" dirty="0">
                <a:solidFill>
                  <a:schemeClr val="accent2"/>
                </a:solidFill>
                <a:latin typeface="KG No Matter What" panose="02000507000000020003" pitchFamily="2" charset="0"/>
              </a:rPr>
              <a:t>the Verb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89827D0-C1FC-4703-AE88-53156407FD6F}"/>
              </a:ext>
            </a:extLst>
          </p:cNvPr>
          <p:cNvGrpSpPr/>
          <p:nvPr/>
        </p:nvGrpSpPr>
        <p:grpSpPr>
          <a:xfrm>
            <a:off x="980660" y="3861378"/>
            <a:ext cx="10204174" cy="1385740"/>
            <a:chOff x="1443869" y="3861378"/>
            <a:chExt cx="6561059" cy="1385740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C2999497-8F28-46C6-B908-CD049ADA2212}"/>
                </a:ext>
              </a:extLst>
            </p:cNvPr>
            <p:cNvSpPr/>
            <p:nvPr/>
          </p:nvSpPr>
          <p:spPr>
            <a:xfrm>
              <a:off x="3696877" y="3861378"/>
              <a:ext cx="2055043" cy="1385740"/>
            </a:xfrm>
            <a:prstGeom prst="round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Doing Testing</a:t>
              </a:r>
            </a:p>
          </p:txBody>
        </p:sp>
        <p:sp>
          <p:nvSpPr>
            <p:cNvPr id="6" name="Arrow: Right 5">
              <a:extLst>
                <a:ext uri="{FF2B5EF4-FFF2-40B4-BE49-F238E27FC236}">
                  <a16:creationId xmlns:a16="http://schemas.microsoft.com/office/drawing/2014/main" id="{EF075890-B8A9-48CB-9870-72B2F455F16D}"/>
                </a:ext>
              </a:extLst>
            </p:cNvPr>
            <p:cNvSpPr/>
            <p:nvPr/>
          </p:nvSpPr>
          <p:spPr>
            <a:xfrm>
              <a:off x="1443869" y="4046790"/>
              <a:ext cx="2055043" cy="1038050"/>
            </a:xfrm>
            <a:prstGeom prst="rightArrow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INPUT</a:t>
              </a:r>
            </a:p>
          </p:txBody>
        </p:sp>
        <p:sp>
          <p:nvSpPr>
            <p:cNvPr id="7" name="Arrow: Right 6">
              <a:extLst>
                <a:ext uri="{FF2B5EF4-FFF2-40B4-BE49-F238E27FC236}">
                  <a16:creationId xmlns:a16="http://schemas.microsoft.com/office/drawing/2014/main" id="{3AAB1BF3-F17B-494C-B521-DE91DFD7C9FC}"/>
                </a:ext>
              </a:extLst>
            </p:cNvPr>
            <p:cNvSpPr/>
            <p:nvPr/>
          </p:nvSpPr>
          <p:spPr>
            <a:xfrm>
              <a:off x="5949885" y="4046790"/>
              <a:ext cx="2055043" cy="1038050"/>
            </a:xfrm>
            <a:prstGeom prst="rightArrow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OUTPUT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3757587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B11F4-9E99-4F5E-9503-F9FB629A58A3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0" y="1122363"/>
            <a:ext cx="11741150" cy="2387600"/>
          </a:xfrm>
        </p:spPr>
        <p:txBody>
          <a:bodyPr>
            <a:normAutofit/>
          </a:bodyPr>
          <a:lstStyle/>
          <a:p>
            <a:pPr algn="ctr"/>
            <a:r>
              <a:rPr lang="en-US" sz="7200" dirty="0">
                <a:latin typeface="KG No Matter What" panose="02000507000000020003" pitchFamily="2" charset="77"/>
              </a:rPr>
              <a:t>Why This is not about Any Specific Tool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9F2649-5163-4DD8-8576-4781AFF13A0E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3602038"/>
            <a:ext cx="11741150" cy="1655762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Chapter 13</a:t>
            </a:r>
          </a:p>
        </p:txBody>
      </p:sp>
    </p:spTree>
    <p:extLst>
      <p:ext uri="{BB962C8B-B14F-4D97-AF65-F5344CB8AC3E}">
        <p14:creationId xmlns:p14="http://schemas.microsoft.com/office/powerpoint/2010/main" val="353720723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16C0501-5159-48B9-825B-0D8F37B57545}"/>
              </a:ext>
            </a:extLst>
          </p:cNvPr>
          <p:cNvSpPr txBox="1"/>
          <p:nvPr/>
        </p:nvSpPr>
        <p:spPr>
          <a:xfrm>
            <a:off x="371061" y="1943557"/>
            <a:ext cx="1144987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latin typeface="KG No Matter What" panose="02000507000000020003" pitchFamily="2" charset="0"/>
              </a:rPr>
              <a:t>Documentation as a Constraint</a:t>
            </a:r>
            <a:endParaRPr lang="en-US" sz="7200" dirty="0">
              <a:solidFill>
                <a:srgbClr val="C00000"/>
              </a:solidFill>
              <a:latin typeface="KG No Matter What" panose="02000507000000020003" pitchFamily="2" charset="0"/>
            </a:endParaRPr>
          </a:p>
          <a:p>
            <a:pPr algn="ctr"/>
            <a:endParaRPr lang="en-US" sz="7200" dirty="0">
              <a:solidFill>
                <a:srgbClr val="C00000"/>
              </a:solidFill>
              <a:latin typeface="KG No Matter What" panose="02000507000000020003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C81288-5196-4A17-8CA5-E2DD1FB1EA45}"/>
              </a:ext>
            </a:extLst>
          </p:cNvPr>
          <p:cNvSpPr txBox="1"/>
          <p:nvPr/>
        </p:nvSpPr>
        <p:spPr>
          <a:xfrm>
            <a:off x="1818975" y="3207982"/>
            <a:ext cx="855405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A Balancing Act between Now and Future</a:t>
            </a:r>
          </a:p>
          <a:p>
            <a:pPr algn="ctr"/>
            <a:r>
              <a:rPr lang="en-US" sz="3600" dirty="0"/>
              <a:t>Never be bored is not possible without automation</a:t>
            </a:r>
          </a:p>
        </p:txBody>
      </p:sp>
    </p:spTree>
    <p:extLst>
      <p:ext uri="{BB962C8B-B14F-4D97-AF65-F5344CB8AC3E}">
        <p14:creationId xmlns:p14="http://schemas.microsoft.com/office/powerpoint/2010/main" val="84533559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E16FC6-8266-42F1-8A7F-BEA4C6DE44C7}"/>
              </a:ext>
            </a:extLst>
          </p:cNvPr>
          <p:cNvSpPr txBox="1"/>
          <p:nvPr/>
        </p:nvSpPr>
        <p:spPr>
          <a:xfrm>
            <a:off x="357809" y="406814"/>
            <a:ext cx="1114507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solidFill>
                  <a:schemeClr val="accent1"/>
                </a:solidFill>
                <a:latin typeface="KG No Matter What" panose="02000507000000020003" pitchFamily="2" charset="0"/>
              </a:rPr>
              <a:t>Automation</a:t>
            </a:r>
            <a:r>
              <a:rPr lang="en-US" sz="7200" dirty="0">
                <a:latin typeface="KG No Matter What" panose="02000507000000020003" pitchFamily="2" charset="0"/>
              </a:rPr>
              <a:t> </a:t>
            </a:r>
            <a:br>
              <a:rPr lang="en-US" sz="7200" dirty="0">
                <a:latin typeface="KG No Matter What" panose="02000507000000020003" pitchFamily="2" charset="0"/>
              </a:rPr>
            </a:br>
            <a:r>
              <a:rPr lang="en-US" sz="7200" dirty="0">
                <a:latin typeface="KG No Matter What" panose="02000507000000020003" pitchFamily="2" charset="0"/>
              </a:rPr>
              <a:t>in Frame of </a:t>
            </a:r>
            <a:br>
              <a:rPr lang="en-US" sz="7200" dirty="0">
                <a:latin typeface="KG No Matter What" panose="02000507000000020003" pitchFamily="2" charset="0"/>
              </a:rPr>
            </a:br>
            <a:r>
              <a:rPr lang="en-US" sz="7200" dirty="0">
                <a:latin typeface="KG No Matter What" panose="02000507000000020003" pitchFamily="2" charset="0"/>
              </a:rPr>
              <a:t>Exploratory Testing</a:t>
            </a:r>
            <a:endParaRPr lang="en-US" sz="7200" dirty="0">
              <a:solidFill>
                <a:schemeClr val="accent1"/>
              </a:solidFill>
              <a:latin typeface="KG No Matter What" panose="02000507000000020003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5F2ED9-47AE-44A8-9FE9-555D742EFC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2064" y="3982294"/>
            <a:ext cx="4438987" cy="2308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091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C482ED-32C9-4C81-84B9-8164F9E8C3D6}"/>
              </a:ext>
            </a:extLst>
          </p:cNvPr>
          <p:cNvSpPr txBox="1"/>
          <p:nvPr/>
        </p:nvSpPr>
        <p:spPr>
          <a:xfrm>
            <a:off x="5319986" y="2208548"/>
            <a:ext cx="15520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Attended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686BFB-690E-4E4A-B0C1-A430F42169B4}"/>
              </a:ext>
            </a:extLst>
          </p:cNvPr>
          <p:cNvSpPr txBox="1"/>
          <p:nvPr/>
        </p:nvSpPr>
        <p:spPr>
          <a:xfrm>
            <a:off x="5288716" y="5748985"/>
            <a:ext cx="19014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Unattended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CD1F7C21-E2D4-4341-B995-8353BC77AD17}"/>
              </a:ext>
            </a:extLst>
          </p:cNvPr>
          <p:cNvSpPr/>
          <p:nvPr/>
        </p:nvSpPr>
        <p:spPr>
          <a:xfrm rot="5400000">
            <a:off x="5623141" y="3763328"/>
            <a:ext cx="2924865" cy="954107"/>
          </a:xfrm>
          <a:custGeom>
            <a:avLst/>
            <a:gdLst>
              <a:gd name="connsiteX0" fmla="*/ 0 w 4162097"/>
              <a:gd name="connsiteY0" fmla="*/ 1255552 h 1302849"/>
              <a:gd name="connsiteX1" fmla="*/ 1292773 w 4162097"/>
              <a:gd name="connsiteY1" fmla="*/ 167731 h 1302849"/>
              <a:gd name="connsiteX2" fmla="*/ 2822028 w 4162097"/>
              <a:gd name="connsiteY2" fmla="*/ 120435 h 1302849"/>
              <a:gd name="connsiteX3" fmla="*/ 4162097 w 4162097"/>
              <a:gd name="connsiteY3" fmla="*/ 1302849 h 1302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62097" h="1302849">
                <a:moveTo>
                  <a:pt x="0" y="1255552"/>
                </a:moveTo>
                <a:cubicBezTo>
                  <a:pt x="411217" y="806234"/>
                  <a:pt x="822435" y="356917"/>
                  <a:pt x="1292773" y="167731"/>
                </a:cubicBezTo>
                <a:cubicBezTo>
                  <a:pt x="1763111" y="-21455"/>
                  <a:pt x="2343807" y="-68751"/>
                  <a:pt x="2822028" y="120435"/>
                </a:cubicBezTo>
                <a:cubicBezTo>
                  <a:pt x="3300249" y="309621"/>
                  <a:pt x="3852042" y="1105780"/>
                  <a:pt x="4162097" y="1302849"/>
                </a:cubicBezTo>
              </a:path>
            </a:pathLst>
          </a:custGeom>
          <a:ln w="76200">
            <a:headEnd type="none" w="med" len="med"/>
            <a:tailEnd type="triangl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67A7896E-E9E7-4F38-BD3F-023B85E5EC6E}"/>
              </a:ext>
            </a:extLst>
          </p:cNvPr>
          <p:cNvSpPr/>
          <p:nvPr/>
        </p:nvSpPr>
        <p:spPr>
          <a:xfrm rot="16200000">
            <a:off x="3617246" y="3763326"/>
            <a:ext cx="2924867" cy="954107"/>
          </a:xfrm>
          <a:custGeom>
            <a:avLst/>
            <a:gdLst>
              <a:gd name="connsiteX0" fmla="*/ 0 w 4162097"/>
              <a:gd name="connsiteY0" fmla="*/ 1255552 h 1302849"/>
              <a:gd name="connsiteX1" fmla="*/ 1292773 w 4162097"/>
              <a:gd name="connsiteY1" fmla="*/ 167731 h 1302849"/>
              <a:gd name="connsiteX2" fmla="*/ 2822028 w 4162097"/>
              <a:gd name="connsiteY2" fmla="*/ 120435 h 1302849"/>
              <a:gd name="connsiteX3" fmla="*/ 4162097 w 4162097"/>
              <a:gd name="connsiteY3" fmla="*/ 1302849 h 1302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62097" h="1302849">
                <a:moveTo>
                  <a:pt x="0" y="1255552"/>
                </a:moveTo>
                <a:cubicBezTo>
                  <a:pt x="411217" y="806234"/>
                  <a:pt x="822435" y="356917"/>
                  <a:pt x="1292773" y="167731"/>
                </a:cubicBezTo>
                <a:cubicBezTo>
                  <a:pt x="1763111" y="-21455"/>
                  <a:pt x="2343807" y="-68751"/>
                  <a:pt x="2822028" y="120435"/>
                </a:cubicBezTo>
                <a:cubicBezTo>
                  <a:pt x="3300249" y="309621"/>
                  <a:pt x="3852042" y="1105780"/>
                  <a:pt x="4162097" y="1302849"/>
                </a:cubicBezTo>
              </a:path>
            </a:pathLst>
          </a:custGeom>
          <a:ln w="76200">
            <a:headEnd type="none" w="med" len="med"/>
            <a:tailEnd type="triangl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7B6255-5729-4D07-AC2F-A98A24131AA2}"/>
              </a:ext>
            </a:extLst>
          </p:cNvPr>
          <p:cNvSpPr txBox="1"/>
          <p:nvPr/>
        </p:nvSpPr>
        <p:spPr>
          <a:xfrm>
            <a:off x="3144930" y="759778"/>
            <a:ext cx="574227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>
                <a:latin typeface="KG No Matter What" panose="02000507000000020003" pitchFamily="2" charset="0"/>
              </a:rPr>
              <a:t>Moving Focus</a:t>
            </a:r>
          </a:p>
        </p:txBody>
      </p:sp>
      <p:sp>
        <p:nvSpPr>
          <p:cNvPr id="7" name="Cloud 6">
            <a:extLst>
              <a:ext uri="{FF2B5EF4-FFF2-40B4-BE49-F238E27FC236}">
                <a16:creationId xmlns:a16="http://schemas.microsoft.com/office/drawing/2014/main" id="{4307D1DE-EA57-4E7B-85DF-4289570758E0}"/>
              </a:ext>
            </a:extLst>
          </p:cNvPr>
          <p:cNvSpPr/>
          <p:nvPr/>
        </p:nvSpPr>
        <p:spPr>
          <a:xfrm>
            <a:off x="1689843" y="2297430"/>
            <a:ext cx="1874520" cy="1474470"/>
          </a:xfrm>
          <a:prstGeom prst="cloud">
            <a:avLst/>
          </a:prstGeom>
          <a:ln w="762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Learning</a:t>
            </a:r>
          </a:p>
        </p:txBody>
      </p:sp>
      <p:sp>
        <p:nvSpPr>
          <p:cNvPr id="8" name="Cloud 7">
            <a:extLst>
              <a:ext uri="{FF2B5EF4-FFF2-40B4-BE49-F238E27FC236}">
                <a16:creationId xmlns:a16="http://schemas.microsoft.com/office/drawing/2014/main" id="{8C82EAA0-1B0F-48F3-A505-99C6B332DEC0}"/>
              </a:ext>
            </a:extLst>
          </p:cNvPr>
          <p:cNvSpPr/>
          <p:nvPr/>
        </p:nvSpPr>
        <p:spPr>
          <a:xfrm>
            <a:off x="2155964" y="4027170"/>
            <a:ext cx="1874520" cy="1474470"/>
          </a:xfrm>
          <a:prstGeom prst="cloud">
            <a:avLst/>
          </a:prstGeom>
          <a:ln w="76200">
            <a:solidFill>
              <a:srgbClr val="FF99FF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Learning</a:t>
            </a:r>
          </a:p>
        </p:txBody>
      </p:sp>
      <p:sp>
        <p:nvSpPr>
          <p:cNvPr id="9" name="Cloud 8">
            <a:extLst>
              <a:ext uri="{FF2B5EF4-FFF2-40B4-BE49-F238E27FC236}">
                <a16:creationId xmlns:a16="http://schemas.microsoft.com/office/drawing/2014/main" id="{E9CEA334-5487-4FB8-A52E-D82F75E85DC7}"/>
              </a:ext>
            </a:extLst>
          </p:cNvPr>
          <p:cNvSpPr/>
          <p:nvPr/>
        </p:nvSpPr>
        <p:spPr>
          <a:xfrm>
            <a:off x="8410326" y="2208548"/>
            <a:ext cx="1874520" cy="1474470"/>
          </a:xfrm>
          <a:prstGeom prst="cloud">
            <a:avLst/>
          </a:prstGeom>
          <a:ln w="76200">
            <a:solidFill>
              <a:schemeClr val="accent4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Learning</a:t>
            </a:r>
          </a:p>
        </p:txBody>
      </p:sp>
      <p:sp>
        <p:nvSpPr>
          <p:cNvPr id="10" name="Cloud 9">
            <a:extLst>
              <a:ext uri="{FF2B5EF4-FFF2-40B4-BE49-F238E27FC236}">
                <a16:creationId xmlns:a16="http://schemas.microsoft.com/office/drawing/2014/main" id="{B6E93158-F940-49AF-9038-47419B252750}"/>
              </a:ext>
            </a:extLst>
          </p:cNvPr>
          <p:cNvSpPr/>
          <p:nvPr/>
        </p:nvSpPr>
        <p:spPr>
          <a:xfrm>
            <a:off x="8760186" y="4385310"/>
            <a:ext cx="1874520" cy="1474470"/>
          </a:xfrm>
          <a:prstGeom prst="cloud">
            <a:avLst/>
          </a:prstGeom>
          <a:ln w="76200">
            <a:solidFill>
              <a:schemeClr val="accent6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Learning</a:t>
            </a:r>
          </a:p>
        </p:txBody>
      </p:sp>
    </p:spTree>
    <p:extLst>
      <p:ext uri="{BB962C8B-B14F-4D97-AF65-F5344CB8AC3E}">
        <p14:creationId xmlns:p14="http://schemas.microsoft.com/office/powerpoint/2010/main" val="353307657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AD5F1F9-8F40-48ED-BD17-C6007F27FD7B}"/>
              </a:ext>
            </a:extLst>
          </p:cNvPr>
          <p:cNvSpPr txBox="1"/>
          <p:nvPr/>
        </p:nvSpPr>
        <p:spPr>
          <a:xfrm>
            <a:off x="3884918" y="901132"/>
            <a:ext cx="4724370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Stop-and-Think:</a:t>
            </a:r>
            <a:br>
              <a:rPr lang="en-US" sz="4400" dirty="0"/>
            </a:br>
            <a:r>
              <a:rPr lang="en-US" sz="4400" dirty="0"/>
              <a:t>Test Automation as </a:t>
            </a:r>
          </a:p>
          <a:p>
            <a:r>
              <a:rPr lang="en-US" sz="4400" dirty="0"/>
              <a:t>Documentation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50C88B-E564-453B-9C54-DDA59B441E98}"/>
              </a:ext>
            </a:extLst>
          </p:cNvPr>
          <p:cNvSpPr txBox="1"/>
          <p:nvPr/>
        </p:nvSpPr>
        <p:spPr>
          <a:xfrm>
            <a:off x="4566744" y="3429003"/>
            <a:ext cx="577018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How would the testing you did before this have been different if you were to start with this?</a:t>
            </a:r>
          </a:p>
          <a:p>
            <a:endParaRPr lang="en-US" sz="2800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67665020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B11F4-9E99-4F5E-9503-F9FB629A58A3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0" y="1122363"/>
            <a:ext cx="11741150" cy="2387600"/>
          </a:xfrm>
        </p:spPr>
        <p:txBody>
          <a:bodyPr>
            <a:normAutofit/>
          </a:bodyPr>
          <a:lstStyle/>
          <a:p>
            <a:pPr algn="ctr"/>
            <a:r>
              <a:rPr lang="en-US" sz="7200" dirty="0">
                <a:latin typeface="KG No Matter What" panose="02000507000000020003" pitchFamily="2" charset="77"/>
              </a:rPr>
              <a:t>Use of Time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9F2649-5163-4DD8-8576-4781AFF13A0E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3602038"/>
            <a:ext cx="11741150" cy="1655762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Chapter 14</a:t>
            </a:r>
          </a:p>
        </p:txBody>
      </p:sp>
    </p:spTree>
    <p:extLst>
      <p:ext uri="{BB962C8B-B14F-4D97-AF65-F5344CB8AC3E}">
        <p14:creationId xmlns:p14="http://schemas.microsoft.com/office/powerpoint/2010/main" val="170792678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16C0501-5159-48B9-825B-0D8F37B57545}"/>
              </a:ext>
            </a:extLst>
          </p:cNvPr>
          <p:cNvSpPr txBox="1"/>
          <p:nvPr/>
        </p:nvSpPr>
        <p:spPr>
          <a:xfrm>
            <a:off x="2069109" y="1453230"/>
            <a:ext cx="77534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solidFill>
                  <a:schemeClr val="accent6"/>
                </a:solidFill>
                <a:latin typeface="KG No Matter What" panose="02000507000000020003" pitchFamily="2" charset="0"/>
              </a:rPr>
              <a:t>Test</a:t>
            </a:r>
            <a:r>
              <a:rPr lang="en-US" sz="7200" dirty="0">
                <a:latin typeface="KG No Matter What" panose="02000507000000020003" pitchFamily="2" charset="0"/>
              </a:rPr>
              <a:t>, Bug, Setup</a:t>
            </a:r>
            <a:endParaRPr lang="en-US" sz="7200" dirty="0">
              <a:solidFill>
                <a:srgbClr val="C00000"/>
              </a:solidFill>
              <a:latin typeface="KG No Matter What" panose="02000507000000020003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C81288-5196-4A17-8CA5-E2DD1FB1EA45}"/>
              </a:ext>
            </a:extLst>
          </p:cNvPr>
          <p:cNvSpPr txBox="1"/>
          <p:nvPr/>
        </p:nvSpPr>
        <p:spPr>
          <a:xfrm>
            <a:off x="1818975" y="3632052"/>
            <a:ext cx="855405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Software with little bugs is faster to test</a:t>
            </a:r>
          </a:p>
          <a:p>
            <a:pPr algn="ctr"/>
            <a:r>
              <a:rPr lang="en-US" sz="3600" dirty="0"/>
              <a:t>Setup is configuring, learning and documenting</a:t>
            </a:r>
          </a:p>
          <a:p>
            <a:pPr algn="ctr"/>
            <a:r>
              <a:rPr lang="en-US" sz="3600" dirty="0"/>
              <a:t>Test grows coverage</a:t>
            </a:r>
          </a:p>
        </p:txBody>
      </p:sp>
    </p:spTree>
    <p:extLst>
      <p:ext uri="{BB962C8B-B14F-4D97-AF65-F5344CB8AC3E}">
        <p14:creationId xmlns:p14="http://schemas.microsoft.com/office/powerpoint/2010/main" val="255670802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C95A6C7-7F9D-4699-9614-D98F3EA685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0617" y="31981"/>
            <a:ext cx="6790771" cy="614236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3BD2CB12-FA3A-4485-ADF7-572F91E36590}"/>
              </a:ext>
            </a:extLst>
          </p:cNvPr>
          <p:cNvGrpSpPr/>
          <p:nvPr/>
        </p:nvGrpSpPr>
        <p:grpSpPr>
          <a:xfrm>
            <a:off x="8866518" y="4075758"/>
            <a:ext cx="2416419" cy="1683085"/>
            <a:chOff x="7342518" y="4075758"/>
            <a:chExt cx="2416419" cy="1683085"/>
          </a:xfrm>
        </p:grpSpPr>
        <p:sp>
          <p:nvSpPr>
            <p:cNvPr id="5" name="Arrow: Down 4">
              <a:extLst>
                <a:ext uri="{FF2B5EF4-FFF2-40B4-BE49-F238E27FC236}">
                  <a16:creationId xmlns:a16="http://schemas.microsoft.com/office/drawing/2014/main" id="{1DFC34D4-D5FC-4532-9B5C-D310F53236E4}"/>
                </a:ext>
              </a:extLst>
            </p:cNvPr>
            <p:cNvSpPr/>
            <p:nvPr/>
          </p:nvSpPr>
          <p:spPr>
            <a:xfrm rot="6629105">
              <a:off x="7385538" y="4032738"/>
              <a:ext cx="746299" cy="832339"/>
            </a:xfrm>
            <a:prstGeom prst="downArrow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BB026990-116B-4482-B1DD-B515DCEEE952}"/>
                </a:ext>
              </a:extLst>
            </p:cNvPr>
            <p:cNvSpPr txBox="1"/>
            <p:nvPr/>
          </p:nvSpPr>
          <p:spPr>
            <a:xfrm>
              <a:off x="7758687" y="4927846"/>
              <a:ext cx="200025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1"/>
                  </a:solidFill>
                </a:rPr>
                <a:t>Algorithm trap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9E056738-4689-48B2-96F8-44A19A24056F}"/>
              </a:ext>
            </a:extLst>
          </p:cNvPr>
          <p:cNvGrpSpPr/>
          <p:nvPr/>
        </p:nvGrpSpPr>
        <p:grpSpPr>
          <a:xfrm>
            <a:off x="6242556" y="3018629"/>
            <a:ext cx="2690519" cy="849887"/>
            <a:chOff x="4718553" y="3018626"/>
            <a:chExt cx="2690519" cy="849887"/>
          </a:xfrm>
        </p:grpSpPr>
        <p:sp>
          <p:nvSpPr>
            <p:cNvPr id="6" name="Arrow: Down 5">
              <a:extLst>
                <a:ext uri="{FF2B5EF4-FFF2-40B4-BE49-F238E27FC236}">
                  <a16:creationId xmlns:a16="http://schemas.microsoft.com/office/drawing/2014/main" id="{21C26D7F-9C6D-4CDE-A198-4F105EBFEB90}"/>
                </a:ext>
              </a:extLst>
            </p:cNvPr>
            <p:cNvSpPr/>
            <p:nvPr/>
          </p:nvSpPr>
          <p:spPr>
            <a:xfrm rot="4360678">
              <a:off x="4761573" y="3079194"/>
              <a:ext cx="746299" cy="832339"/>
            </a:xfrm>
            <a:prstGeom prst="downArrow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6981C11-15DA-4A7B-820A-02008392545E}"/>
                </a:ext>
              </a:extLst>
            </p:cNvPr>
            <p:cNvSpPr txBox="1"/>
            <p:nvPr/>
          </p:nvSpPr>
          <p:spPr>
            <a:xfrm>
              <a:off x="5571319" y="3018626"/>
              <a:ext cx="183775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1"/>
                  </a:solidFill>
                </a:rPr>
                <a:t>Bug trap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C7507AE-1777-4287-97CE-359682592921}"/>
              </a:ext>
            </a:extLst>
          </p:cNvPr>
          <p:cNvGrpSpPr/>
          <p:nvPr/>
        </p:nvGrpSpPr>
        <p:grpSpPr>
          <a:xfrm>
            <a:off x="7167123" y="2163293"/>
            <a:ext cx="2690519" cy="849887"/>
            <a:chOff x="4718553" y="3018626"/>
            <a:chExt cx="2690519" cy="849887"/>
          </a:xfrm>
        </p:grpSpPr>
        <p:sp>
          <p:nvSpPr>
            <p:cNvPr id="12" name="Arrow: Down 11">
              <a:extLst>
                <a:ext uri="{FF2B5EF4-FFF2-40B4-BE49-F238E27FC236}">
                  <a16:creationId xmlns:a16="http://schemas.microsoft.com/office/drawing/2014/main" id="{CC9C8E0B-EE97-417B-B5CB-92D01EC5F2B0}"/>
                </a:ext>
              </a:extLst>
            </p:cNvPr>
            <p:cNvSpPr/>
            <p:nvPr/>
          </p:nvSpPr>
          <p:spPr>
            <a:xfrm rot="4360678">
              <a:off x="4761573" y="3079194"/>
              <a:ext cx="746299" cy="832339"/>
            </a:xfrm>
            <a:prstGeom prst="downArrow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D8405AD-CBA4-4E94-A7CF-958F67EAC576}"/>
                </a:ext>
              </a:extLst>
            </p:cNvPr>
            <p:cNvSpPr txBox="1"/>
            <p:nvPr/>
          </p:nvSpPr>
          <p:spPr>
            <a:xfrm>
              <a:off x="5571319" y="3018626"/>
              <a:ext cx="183775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1"/>
                  </a:solidFill>
                </a:rPr>
                <a:t>Test Cases trap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10B9DFC-B4A2-41EE-9E76-2FF437A4B9C5}"/>
              </a:ext>
            </a:extLst>
          </p:cNvPr>
          <p:cNvGrpSpPr/>
          <p:nvPr/>
        </p:nvGrpSpPr>
        <p:grpSpPr>
          <a:xfrm>
            <a:off x="844973" y="4487012"/>
            <a:ext cx="2000250" cy="1317998"/>
            <a:chOff x="6603043" y="4058554"/>
            <a:chExt cx="2000250" cy="1317998"/>
          </a:xfrm>
        </p:grpSpPr>
        <p:sp>
          <p:nvSpPr>
            <p:cNvPr id="15" name="Arrow: Down 14">
              <a:extLst>
                <a:ext uri="{FF2B5EF4-FFF2-40B4-BE49-F238E27FC236}">
                  <a16:creationId xmlns:a16="http://schemas.microsoft.com/office/drawing/2014/main" id="{784BCC23-C755-4C23-8FAE-EE79FF901102}"/>
                </a:ext>
              </a:extLst>
            </p:cNvPr>
            <p:cNvSpPr/>
            <p:nvPr/>
          </p:nvSpPr>
          <p:spPr>
            <a:xfrm rot="17276246">
              <a:off x="7719280" y="4015534"/>
              <a:ext cx="746299" cy="832339"/>
            </a:xfrm>
            <a:prstGeom prst="downArrow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D4D0DF7-3012-4165-9433-8D19DE7995AD}"/>
                </a:ext>
              </a:extLst>
            </p:cNvPr>
            <p:cNvSpPr txBox="1"/>
            <p:nvPr/>
          </p:nvSpPr>
          <p:spPr>
            <a:xfrm>
              <a:off x="6603043" y="4914887"/>
              <a:ext cx="20002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1"/>
                  </a:solidFill>
                </a:rPr>
                <a:t>Data trap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86819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AD5F1F9-8F40-48ED-BD17-C6007F27FD7B}"/>
              </a:ext>
            </a:extLst>
          </p:cNvPr>
          <p:cNvSpPr txBox="1"/>
          <p:nvPr/>
        </p:nvSpPr>
        <p:spPr>
          <a:xfrm>
            <a:off x="4566744" y="898635"/>
            <a:ext cx="382188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Stop-and-Think:</a:t>
            </a:r>
            <a:br>
              <a:rPr lang="en-US" sz="4400" dirty="0"/>
            </a:br>
            <a:r>
              <a:rPr lang="en-US" sz="4400" dirty="0"/>
              <a:t>Time and Traps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50C88B-E564-453B-9C54-DDA59B441E98}"/>
              </a:ext>
            </a:extLst>
          </p:cNvPr>
          <p:cNvSpPr txBox="1"/>
          <p:nvPr/>
        </p:nvSpPr>
        <p:spPr>
          <a:xfrm>
            <a:off x="4566744" y="3429000"/>
            <a:ext cx="577018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Where did your time go on testing of the application? </a:t>
            </a:r>
          </a:p>
          <a:p>
            <a:endParaRPr lang="en-US" sz="2800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71302877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B11F4-9E99-4F5E-9503-F9FB629A58A3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0" y="1122363"/>
            <a:ext cx="11741150" cy="2387600"/>
          </a:xfrm>
        </p:spPr>
        <p:txBody>
          <a:bodyPr>
            <a:normAutofit/>
          </a:bodyPr>
          <a:lstStyle/>
          <a:p>
            <a:pPr algn="ctr"/>
            <a:r>
              <a:rPr lang="en-US" sz="7200" dirty="0">
                <a:latin typeface="KG No Matter What" panose="02000507000000020003" pitchFamily="2" charset="77"/>
              </a:rPr>
              <a:t>Coverage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9F2649-5163-4DD8-8576-4781AFF13A0E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3602038"/>
            <a:ext cx="11741150" cy="1655762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Chapter 15</a:t>
            </a:r>
          </a:p>
        </p:txBody>
      </p:sp>
    </p:spTree>
    <p:extLst>
      <p:ext uri="{BB962C8B-B14F-4D97-AF65-F5344CB8AC3E}">
        <p14:creationId xmlns:p14="http://schemas.microsoft.com/office/powerpoint/2010/main" val="34219129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EF6E9A0-22CE-4DD4-9795-9AAB13C2B40F}"/>
              </a:ext>
            </a:extLst>
          </p:cNvPr>
          <p:cNvSpPr txBox="1"/>
          <p:nvPr/>
        </p:nvSpPr>
        <p:spPr>
          <a:xfrm>
            <a:off x="2219297" y="2022289"/>
            <a:ext cx="775340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latin typeface="KG No Matter What" panose="02000507000000020003" pitchFamily="2" charset="0"/>
              </a:rPr>
              <a:t>Input</a:t>
            </a:r>
            <a:endParaRPr lang="en-US" sz="8000" dirty="0">
              <a:solidFill>
                <a:schemeClr val="accent1"/>
              </a:solidFill>
              <a:latin typeface="KG No Matter What" panose="02000507000000020003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71A440-6B79-417F-964B-D727E4BAE673}"/>
              </a:ext>
            </a:extLst>
          </p:cNvPr>
          <p:cNvSpPr txBox="1"/>
          <p:nvPr/>
        </p:nvSpPr>
        <p:spPr>
          <a:xfrm>
            <a:off x="3011469" y="3345728"/>
            <a:ext cx="6169060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solidFill>
                  <a:schemeClr val="accent6"/>
                </a:solidFill>
              </a:rPr>
              <a:t>Tester</a:t>
            </a:r>
          </a:p>
          <a:p>
            <a:pPr algn="ctr"/>
            <a:r>
              <a:rPr lang="en-US" sz="3600" dirty="0"/>
              <a:t>Domain knowledge</a:t>
            </a:r>
          </a:p>
          <a:p>
            <a:pPr algn="ctr"/>
            <a:r>
              <a:rPr lang="en-US" sz="3600" dirty="0"/>
              <a:t>Requirements and specifications</a:t>
            </a:r>
          </a:p>
          <a:p>
            <a:pPr algn="ctr"/>
            <a:r>
              <a:rPr lang="en-US" sz="3600" dirty="0"/>
              <a:t>Testing knowledge</a:t>
            </a:r>
            <a:br>
              <a:rPr lang="en-US" sz="3600" dirty="0"/>
            </a:br>
            <a:r>
              <a:rPr lang="en-US" sz="3600" dirty="0"/>
              <a:t>Miscellaneous knowledge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46A8B78-C46F-4714-AB1E-20A06FA1E1E4}"/>
              </a:ext>
            </a:extLst>
          </p:cNvPr>
          <p:cNvGrpSpPr/>
          <p:nvPr/>
        </p:nvGrpSpPr>
        <p:grpSpPr>
          <a:xfrm>
            <a:off x="4116775" y="270181"/>
            <a:ext cx="4263248" cy="1200329"/>
            <a:chOff x="1443869" y="3861378"/>
            <a:chExt cx="6561059" cy="1385740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2C4A7924-2CE0-448D-B2F8-AF38ED95465F}"/>
                </a:ext>
              </a:extLst>
            </p:cNvPr>
            <p:cNvSpPr/>
            <p:nvPr/>
          </p:nvSpPr>
          <p:spPr>
            <a:xfrm>
              <a:off x="3696877" y="3861378"/>
              <a:ext cx="2055043" cy="1385740"/>
            </a:xfrm>
            <a:prstGeom prst="round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Doing Testing</a:t>
              </a:r>
            </a:p>
          </p:txBody>
        </p:sp>
        <p:sp>
          <p:nvSpPr>
            <p:cNvPr id="7" name="Arrow: Right 6">
              <a:extLst>
                <a:ext uri="{FF2B5EF4-FFF2-40B4-BE49-F238E27FC236}">
                  <a16:creationId xmlns:a16="http://schemas.microsoft.com/office/drawing/2014/main" id="{7FCAC3CB-D9B4-4A03-AD58-BC8BAAABFD3E}"/>
                </a:ext>
              </a:extLst>
            </p:cNvPr>
            <p:cNvSpPr/>
            <p:nvPr/>
          </p:nvSpPr>
          <p:spPr>
            <a:xfrm>
              <a:off x="1443869" y="4046790"/>
              <a:ext cx="2055043" cy="1038050"/>
            </a:xfrm>
            <a:prstGeom prst="rightArrow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INPUT</a:t>
              </a:r>
            </a:p>
          </p:txBody>
        </p:sp>
        <p:sp>
          <p:nvSpPr>
            <p:cNvPr id="8" name="Arrow: Right 7">
              <a:extLst>
                <a:ext uri="{FF2B5EF4-FFF2-40B4-BE49-F238E27FC236}">
                  <a16:creationId xmlns:a16="http://schemas.microsoft.com/office/drawing/2014/main" id="{CF076005-253B-4FB1-9FA1-D7A8C9D783FD}"/>
                </a:ext>
              </a:extLst>
            </p:cNvPr>
            <p:cNvSpPr/>
            <p:nvPr/>
          </p:nvSpPr>
          <p:spPr>
            <a:xfrm>
              <a:off x="5949885" y="4046790"/>
              <a:ext cx="2055043" cy="1038050"/>
            </a:xfrm>
            <a:prstGeom prst="rightArrow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OUTPUT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7160898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defTabSz="762000"/>
            <a:r>
              <a:rPr lang="fi-FI" sz="5400" dirty="0">
                <a:latin typeface="KG No Matter What" panose="02000507000000020003" pitchFamily="2" charset="0"/>
              </a:rPr>
              <a:t>Setting the Stage for Testing</a:t>
            </a: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6707188" y="2646229"/>
            <a:ext cx="1295400" cy="762000"/>
            <a:chOff x="3600" y="1776"/>
            <a:chExt cx="816" cy="480"/>
          </a:xfrm>
        </p:grpSpPr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888" y="1776"/>
              <a:ext cx="208" cy="288"/>
              <a:chOff x="664" y="2352"/>
              <a:chExt cx="208" cy="288"/>
            </a:xfrm>
          </p:grpSpPr>
          <p:sp>
            <p:nvSpPr>
              <p:cNvPr id="114693" name="Oval 5"/>
              <p:cNvSpPr>
                <a:spLocks noChangeArrowheads="1"/>
              </p:cNvSpPr>
              <p:nvPr/>
            </p:nvSpPr>
            <p:spPr bwMode="auto">
              <a:xfrm rot="-820714">
                <a:off x="724" y="2445"/>
                <a:ext cx="97" cy="194"/>
              </a:xfrm>
              <a:prstGeom prst="ellipse">
                <a:avLst/>
              </a:prstGeom>
              <a:solidFill>
                <a:srgbClr val="FF3300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694" name="Oval 6"/>
              <p:cNvSpPr>
                <a:spLocks noChangeArrowheads="1"/>
              </p:cNvSpPr>
              <p:nvPr/>
            </p:nvSpPr>
            <p:spPr bwMode="auto">
              <a:xfrm>
                <a:off x="720" y="2400"/>
                <a:ext cx="48" cy="48"/>
              </a:xfrm>
              <a:prstGeom prst="ellipse">
                <a:avLst/>
              </a:prstGeom>
              <a:solidFill>
                <a:srgbClr val="FF3300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695" name="Freeform 7"/>
              <p:cNvSpPr>
                <a:spLocks/>
              </p:cNvSpPr>
              <p:nvPr/>
            </p:nvSpPr>
            <p:spPr bwMode="auto">
              <a:xfrm>
                <a:off x="768" y="2400"/>
                <a:ext cx="56" cy="56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48" y="48"/>
                  </a:cxn>
                  <a:cxn ang="0">
                    <a:pos x="48" y="0"/>
                  </a:cxn>
                </a:cxnLst>
                <a:rect l="0" t="0" r="r" b="b"/>
                <a:pathLst>
                  <a:path w="56" h="56">
                    <a:moveTo>
                      <a:pt x="0" y="48"/>
                    </a:moveTo>
                    <a:cubicBezTo>
                      <a:pt x="20" y="52"/>
                      <a:pt x="40" y="56"/>
                      <a:pt x="48" y="48"/>
                    </a:cubicBezTo>
                    <a:cubicBezTo>
                      <a:pt x="56" y="40"/>
                      <a:pt x="48" y="8"/>
                      <a:pt x="48" y="0"/>
                    </a:cubicBez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696" name="Freeform 8"/>
              <p:cNvSpPr>
                <a:spLocks/>
              </p:cNvSpPr>
              <p:nvPr/>
            </p:nvSpPr>
            <p:spPr bwMode="auto">
              <a:xfrm>
                <a:off x="808" y="2448"/>
                <a:ext cx="56" cy="56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48" y="48"/>
                  </a:cxn>
                  <a:cxn ang="0">
                    <a:pos x="48" y="0"/>
                  </a:cxn>
                </a:cxnLst>
                <a:rect l="0" t="0" r="r" b="b"/>
                <a:pathLst>
                  <a:path w="56" h="56">
                    <a:moveTo>
                      <a:pt x="0" y="48"/>
                    </a:moveTo>
                    <a:cubicBezTo>
                      <a:pt x="20" y="52"/>
                      <a:pt x="40" y="56"/>
                      <a:pt x="48" y="48"/>
                    </a:cubicBezTo>
                    <a:cubicBezTo>
                      <a:pt x="56" y="40"/>
                      <a:pt x="48" y="8"/>
                      <a:pt x="48" y="0"/>
                    </a:cubicBez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697" name="Freeform 9"/>
              <p:cNvSpPr>
                <a:spLocks/>
              </p:cNvSpPr>
              <p:nvPr/>
            </p:nvSpPr>
            <p:spPr bwMode="auto">
              <a:xfrm>
                <a:off x="816" y="2536"/>
                <a:ext cx="56" cy="56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48" y="48"/>
                  </a:cxn>
                  <a:cxn ang="0">
                    <a:pos x="48" y="0"/>
                  </a:cxn>
                </a:cxnLst>
                <a:rect l="0" t="0" r="r" b="b"/>
                <a:pathLst>
                  <a:path w="56" h="56">
                    <a:moveTo>
                      <a:pt x="0" y="48"/>
                    </a:moveTo>
                    <a:cubicBezTo>
                      <a:pt x="20" y="52"/>
                      <a:pt x="40" y="56"/>
                      <a:pt x="48" y="48"/>
                    </a:cubicBezTo>
                    <a:cubicBezTo>
                      <a:pt x="56" y="40"/>
                      <a:pt x="48" y="8"/>
                      <a:pt x="48" y="0"/>
                    </a:cubicBez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698" name="Freeform 10"/>
              <p:cNvSpPr>
                <a:spLocks/>
              </p:cNvSpPr>
              <p:nvPr/>
            </p:nvSpPr>
            <p:spPr bwMode="auto">
              <a:xfrm flipH="1">
                <a:off x="664" y="2440"/>
                <a:ext cx="56" cy="56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48" y="48"/>
                  </a:cxn>
                  <a:cxn ang="0">
                    <a:pos x="48" y="0"/>
                  </a:cxn>
                </a:cxnLst>
                <a:rect l="0" t="0" r="r" b="b"/>
                <a:pathLst>
                  <a:path w="56" h="56">
                    <a:moveTo>
                      <a:pt x="0" y="48"/>
                    </a:moveTo>
                    <a:cubicBezTo>
                      <a:pt x="20" y="52"/>
                      <a:pt x="40" y="56"/>
                      <a:pt x="48" y="48"/>
                    </a:cubicBezTo>
                    <a:cubicBezTo>
                      <a:pt x="56" y="40"/>
                      <a:pt x="48" y="8"/>
                      <a:pt x="48" y="0"/>
                    </a:cubicBez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699" name="Freeform 11"/>
              <p:cNvSpPr>
                <a:spLocks/>
              </p:cNvSpPr>
              <p:nvPr/>
            </p:nvSpPr>
            <p:spPr bwMode="auto">
              <a:xfrm rot="18539372" flipH="1">
                <a:off x="664" y="2496"/>
                <a:ext cx="56" cy="56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48" y="48"/>
                  </a:cxn>
                  <a:cxn ang="0">
                    <a:pos x="48" y="0"/>
                  </a:cxn>
                </a:cxnLst>
                <a:rect l="0" t="0" r="r" b="b"/>
                <a:pathLst>
                  <a:path w="56" h="56">
                    <a:moveTo>
                      <a:pt x="0" y="48"/>
                    </a:moveTo>
                    <a:cubicBezTo>
                      <a:pt x="20" y="52"/>
                      <a:pt x="40" y="56"/>
                      <a:pt x="48" y="48"/>
                    </a:cubicBezTo>
                    <a:cubicBezTo>
                      <a:pt x="56" y="40"/>
                      <a:pt x="48" y="8"/>
                      <a:pt x="48" y="0"/>
                    </a:cubicBez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700" name="Freeform 12"/>
              <p:cNvSpPr>
                <a:spLocks/>
              </p:cNvSpPr>
              <p:nvPr/>
            </p:nvSpPr>
            <p:spPr bwMode="auto">
              <a:xfrm rot="18539372" flipH="1">
                <a:off x="672" y="2584"/>
                <a:ext cx="56" cy="56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48" y="48"/>
                  </a:cxn>
                  <a:cxn ang="0">
                    <a:pos x="48" y="0"/>
                  </a:cxn>
                </a:cxnLst>
                <a:rect l="0" t="0" r="r" b="b"/>
                <a:pathLst>
                  <a:path w="56" h="56">
                    <a:moveTo>
                      <a:pt x="0" y="48"/>
                    </a:moveTo>
                    <a:cubicBezTo>
                      <a:pt x="20" y="52"/>
                      <a:pt x="40" y="56"/>
                      <a:pt x="48" y="48"/>
                    </a:cubicBezTo>
                    <a:cubicBezTo>
                      <a:pt x="56" y="40"/>
                      <a:pt x="48" y="8"/>
                      <a:pt x="48" y="0"/>
                    </a:cubicBez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701" name="Freeform 13"/>
              <p:cNvSpPr>
                <a:spLocks/>
              </p:cNvSpPr>
              <p:nvPr/>
            </p:nvSpPr>
            <p:spPr bwMode="auto">
              <a:xfrm>
                <a:off x="752" y="2352"/>
                <a:ext cx="16" cy="48"/>
              </a:xfrm>
              <a:custGeom>
                <a:avLst/>
                <a:gdLst/>
                <a:ahLst/>
                <a:cxnLst>
                  <a:cxn ang="0">
                    <a:pos x="16" y="48"/>
                  </a:cxn>
                  <a:cxn ang="0">
                    <a:pos x="16" y="0"/>
                  </a:cxn>
                </a:cxnLst>
                <a:rect l="0" t="0" r="r" b="b"/>
                <a:pathLst>
                  <a:path w="16" h="48">
                    <a:moveTo>
                      <a:pt x="16" y="48"/>
                    </a:moveTo>
                    <a:cubicBezTo>
                      <a:pt x="8" y="32"/>
                      <a:pt x="0" y="16"/>
                      <a:pt x="16" y="0"/>
                    </a:cubicBez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702" name="Freeform 14"/>
              <p:cNvSpPr>
                <a:spLocks/>
              </p:cNvSpPr>
              <p:nvPr/>
            </p:nvSpPr>
            <p:spPr bwMode="auto">
              <a:xfrm>
                <a:off x="704" y="2352"/>
                <a:ext cx="16" cy="48"/>
              </a:xfrm>
              <a:custGeom>
                <a:avLst/>
                <a:gdLst/>
                <a:ahLst/>
                <a:cxnLst>
                  <a:cxn ang="0">
                    <a:pos x="16" y="48"/>
                  </a:cxn>
                  <a:cxn ang="0">
                    <a:pos x="16" y="0"/>
                  </a:cxn>
                </a:cxnLst>
                <a:rect l="0" t="0" r="r" b="b"/>
                <a:pathLst>
                  <a:path w="16" h="48">
                    <a:moveTo>
                      <a:pt x="16" y="48"/>
                    </a:moveTo>
                    <a:cubicBezTo>
                      <a:pt x="8" y="32"/>
                      <a:pt x="0" y="16"/>
                      <a:pt x="16" y="0"/>
                    </a:cubicBez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14703" name="Text Box 15"/>
            <p:cNvSpPr txBox="1">
              <a:spLocks noChangeArrowheads="1"/>
            </p:cNvSpPr>
            <p:nvPr/>
          </p:nvSpPr>
          <p:spPr bwMode="auto">
            <a:xfrm>
              <a:off x="3600" y="2064"/>
              <a:ext cx="816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sz="1400" dirty="0">
                  <a:cs typeface="Arial" charset="0"/>
                </a:rPr>
                <a:t>Serious</a:t>
              </a:r>
              <a:endParaRPr lang="en-GB" sz="1400" dirty="0">
                <a:cs typeface="Arial" charset="0"/>
              </a:endParaRPr>
            </a:p>
          </p:txBody>
        </p:sp>
      </p:grpSp>
      <p:grpSp>
        <p:nvGrpSpPr>
          <p:cNvPr id="4" name="Group 16"/>
          <p:cNvGrpSpPr>
            <a:grpSpLocks/>
          </p:cNvGrpSpPr>
          <p:nvPr/>
        </p:nvGrpSpPr>
        <p:grpSpPr bwMode="auto">
          <a:xfrm>
            <a:off x="3811588" y="2493829"/>
            <a:ext cx="1295400" cy="990600"/>
            <a:chOff x="1728" y="1536"/>
            <a:chExt cx="816" cy="624"/>
          </a:xfrm>
        </p:grpSpPr>
        <p:grpSp>
          <p:nvGrpSpPr>
            <p:cNvPr id="5" name="Group 17"/>
            <p:cNvGrpSpPr>
              <a:grpSpLocks/>
            </p:cNvGrpSpPr>
            <p:nvPr/>
          </p:nvGrpSpPr>
          <p:grpSpPr bwMode="auto">
            <a:xfrm>
              <a:off x="1920" y="1536"/>
              <a:ext cx="384" cy="432"/>
              <a:chOff x="1248" y="1920"/>
              <a:chExt cx="528" cy="432"/>
            </a:xfrm>
          </p:grpSpPr>
          <p:sp>
            <p:nvSpPr>
              <p:cNvPr id="114706" name="AutoShape 18"/>
              <p:cNvSpPr>
                <a:spLocks noChangeArrowheads="1"/>
              </p:cNvSpPr>
              <p:nvPr/>
            </p:nvSpPr>
            <p:spPr bwMode="auto">
              <a:xfrm>
                <a:off x="1248" y="1920"/>
                <a:ext cx="528" cy="432"/>
              </a:xfrm>
              <a:prstGeom prst="flowChartDocumen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707" name="Line 19"/>
              <p:cNvSpPr>
                <a:spLocks noChangeShapeType="1"/>
              </p:cNvSpPr>
              <p:nvPr/>
            </p:nvSpPr>
            <p:spPr bwMode="auto">
              <a:xfrm>
                <a:off x="1296" y="2016"/>
                <a:ext cx="432" cy="0"/>
              </a:xfrm>
              <a:prstGeom prst="line">
                <a:avLst/>
              </a:prstGeom>
              <a:noFill/>
              <a:ln w="9525" cap="rnd">
                <a:solidFill>
                  <a:schemeClr val="tx1"/>
                </a:solidFill>
                <a:prstDash val="sysDot"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708" name="Line 20"/>
              <p:cNvSpPr>
                <a:spLocks noChangeShapeType="1"/>
              </p:cNvSpPr>
              <p:nvPr/>
            </p:nvSpPr>
            <p:spPr bwMode="auto">
              <a:xfrm>
                <a:off x="1296" y="2064"/>
                <a:ext cx="432" cy="0"/>
              </a:xfrm>
              <a:prstGeom prst="line">
                <a:avLst/>
              </a:prstGeom>
              <a:noFill/>
              <a:ln w="9525" cap="rnd">
                <a:solidFill>
                  <a:schemeClr val="tx1"/>
                </a:solidFill>
                <a:prstDash val="sysDot"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709" name="Line 21"/>
              <p:cNvSpPr>
                <a:spLocks noChangeShapeType="1"/>
              </p:cNvSpPr>
              <p:nvPr/>
            </p:nvSpPr>
            <p:spPr bwMode="auto">
              <a:xfrm>
                <a:off x="1296" y="2112"/>
                <a:ext cx="432" cy="0"/>
              </a:xfrm>
              <a:prstGeom prst="line">
                <a:avLst/>
              </a:prstGeom>
              <a:noFill/>
              <a:ln w="9525" cap="rnd">
                <a:solidFill>
                  <a:schemeClr val="tx1"/>
                </a:solidFill>
                <a:prstDash val="sysDot"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710" name="Line 22"/>
              <p:cNvSpPr>
                <a:spLocks noChangeShapeType="1"/>
              </p:cNvSpPr>
              <p:nvPr/>
            </p:nvSpPr>
            <p:spPr bwMode="auto">
              <a:xfrm>
                <a:off x="1296" y="2160"/>
                <a:ext cx="432" cy="0"/>
              </a:xfrm>
              <a:prstGeom prst="line">
                <a:avLst/>
              </a:prstGeom>
              <a:noFill/>
              <a:ln w="9525" cap="rnd">
                <a:solidFill>
                  <a:schemeClr val="tx1"/>
                </a:solidFill>
                <a:prstDash val="sysDot"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711" name="Line 23"/>
              <p:cNvSpPr>
                <a:spLocks noChangeShapeType="1"/>
              </p:cNvSpPr>
              <p:nvPr/>
            </p:nvSpPr>
            <p:spPr bwMode="auto">
              <a:xfrm>
                <a:off x="1296" y="2208"/>
                <a:ext cx="432" cy="0"/>
              </a:xfrm>
              <a:prstGeom prst="line">
                <a:avLst/>
              </a:prstGeom>
              <a:noFill/>
              <a:ln w="9525" cap="rnd">
                <a:solidFill>
                  <a:schemeClr val="tx1"/>
                </a:solidFill>
                <a:prstDash val="sysDot"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712" name="Line 24"/>
              <p:cNvSpPr>
                <a:spLocks noChangeShapeType="1"/>
              </p:cNvSpPr>
              <p:nvPr/>
            </p:nvSpPr>
            <p:spPr bwMode="auto">
              <a:xfrm>
                <a:off x="1296" y="2256"/>
                <a:ext cx="432" cy="0"/>
              </a:xfrm>
              <a:prstGeom prst="line">
                <a:avLst/>
              </a:prstGeom>
              <a:noFill/>
              <a:ln w="9525" cap="rnd">
                <a:solidFill>
                  <a:schemeClr val="tx1"/>
                </a:solidFill>
                <a:prstDash val="sysDot"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713" name="Line 25"/>
              <p:cNvSpPr>
                <a:spLocks noChangeShapeType="1"/>
              </p:cNvSpPr>
              <p:nvPr/>
            </p:nvSpPr>
            <p:spPr bwMode="auto">
              <a:xfrm>
                <a:off x="1296" y="2304"/>
                <a:ext cx="240" cy="0"/>
              </a:xfrm>
              <a:prstGeom prst="line">
                <a:avLst/>
              </a:prstGeom>
              <a:noFill/>
              <a:ln w="9525" cap="rnd">
                <a:solidFill>
                  <a:schemeClr val="tx1"/>
                </a:solidFill>
                <a:prstDash val="sysDot"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714" name="Line 26"/>
              <p:cNvSpPr>
                <a:spLocks noChangeShapeType="1"/>
              </p:cNvSpPr>
              <p:nvPr/>
            </p:nvSpPr>
            <p:spPr bwMode="auto">
              <a:xfrm>
                <a:off x="1296" y="1968"/>
                <a:ext cx="432" cy="0"/>
              </a:xfrm>
              <a:prstGeom prst="line">
                <a:avLst/>
              </a:prstGeom>
              <a:noFill/>
              <a:ln w="9525" cap="rnd">
                <a:solidFill>
                  <a:schemeClr val="tx1"/>
                </a:solidFill>
                <a:prstDash val="sysDot"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14715" name="Text Box 27"/>
            <p:cNvSpPr txBox="1">
              <a:spLocks noChangeArrowheads="1"/>
            </p:cNvSpPr>
            <p:nvPr/>
          </p:nvSpPr>
          <p:spPr bwMode="auto">
            <a:xfrm>
              <a:off x="1728" y="1968"/>
              <a:ext cx="816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sz="1400" dirty="0">
                  <a:cs typeface="Arial" charset="0"/>
                </a:rPr>
                <a:t>Test ideas</a:t>
              </a:r>
              <a:endParaRPr lang="en-GB" sz="1400" dirty="0">
                <a:cs typeface="Arial" charset="0"/>
              </a:endParaRPr>
            </a:p>
          </p:txBody>
        </p:sp>
      </p:grpSp>
      <p:sp>
        <p:nvSpPr>
          <p:cNvPr id="114716" name="Text Box 28"/>
          <p:cNvSpPr txBox="1">
            <a:spLocks noChangeArrowheads="1"/>
          </p:cNvSpPr>
          <p:nvPr/>
        </p:nvSpPr>
        <p:spPr bwMode="auto">
          <a:xfrm>
            <a:off x="3595670" y="1574659"/>
            <a:ext cx="1784346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en-US" dirty="0">
                <a:solidFill>
                  <a:schemeClr val="hlink"/>
                </a:solidFill>
                <a:cs typeface="Arial" charset="0"/>
              </a:rPr>
              <a:t>We target these… </a:t>
            </a:r>
            <a:endParaRPr lang="en-GB" dirty="0">
              <a:solidFill>
                <a:schemeClr val="hlink"/>
              </a:solidFill>
              <a:cs typeface="Arial" charset="0"/>
            </a:endParaRPr>
          </a:p>
        </p:txBody>
      </p:sp>
      <p:sp>
        <p:nvSpPr>
          <p:cNvPr id="114717" name="Text Box 29"/>
          <p:cNvSpPr txBox="1">
            <a:spLocks noChangeArrowheads="1"/>
          </p:cNvSpPr>
          <p:nvPr/>
        </p:nvSpPr>
        <p:spPr bwMode="auto">
          <a:xfrm>
            <a:off x="5595934" y="1595307"/>
            <a:ext cx="2406654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en-US" dirty="0">
                <a:solidFill>
                  <a:schemeClr val="hlink"/>
                </a:solidFill>
                <a:cs typeface="Arial" charset="0"/>
              </a:rPr>
              <a:t>…to find </a:t>
            </a:r>
            <a:br>
              <a:rPr lang="en-US" dirty="0">
                <a:solidFill>
                  <a:schemeClr val="hlink"/>
                </a:solidFill>
                <a:cs typeface="Arial" charset="0"/>
              </a:rPr>
            </a:br>
            <a:r>
              <a:rPr lang="en-US" dirty="0">
                <a:solidFill>
                  <a:schemeClr val="hlink"/>
                </a:solidFill>
                <a:cs typeface="Arial" charset="0"/>
              </a:rPr>
              <a:t>these…</a:t>
            </a:r>
            <a:endParaRPr lang="en-GB" dirty="0">
              <a:solidFill>
                <a:schemeClr val="hlink"/>
              </a:solidFill>
              <a:cs typeface="Arial" charset="0"/>
            </a:endParaRPr>
          </a:p>
        </p:txBody>
      </p:sp>
      <p:sp>
        <p:nvSpPr>
          <p:cNvPr id="114718" name="Text Box 30"/>
          <p:cNvSpPr txBox="1">
            <a:spLocks noChangeArrowheads="1"/>
          </p:cNvSpPr>
          <p:nvPr/>
        </p:nvSpPr>
        <p:spPr bwMode="auto">
          <a:xfrm>
            <a:off x="4079878" y="4338507"/>
            <a:ext cx="2017713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en-US" dirty="0">
                <a:solidFill>
                  <a:schemeClr val="hlink"/>
                </a:solidFill>
                <a:cs typeface="Arial" charset="0"/>
              </a:rPr>
              <a:t>…to tell if there’s more and what level we know things.</a:t>
            </a:r>
          </a:p>
        </p:txBody>
      </p:sp>
      <p:grpSp>
        <p:nvGrpSpPr>
          <p:cNvPr id="6" name="Group 32"/>
          <p:cNvGrpSpPr>
            <a:grpSpLocks/>
          </p:cNvGrpSpPr>
          <p:nvPr/>
        </p:nvGrpSpPr>
        <p:grpSpPr bwMode="auto">
          <a:xfrm>
            <a:off x="6173791" y="4551229"/>
            <a:ext cx="1392237" cy="533400"/>
            <a:chOff x="768" y="2976"/>
            <a:chExt cx="816" cy="528"/>
          </a:xfrm>
        </p:grpSpPr>
        <p:sp>
          <p:nvSpPr>
            <p:cNvPr id="114721" name="Rectangle 33"/>
            <p:cNvSpPr>
              <a:spLocks noChangeArrowheads="1"/>
            </p:cNvSpPr>
            <p:nvPr/>
          </p:nvSpPr>
          <p:spPr bwMode="auto">
            <a:xfrm>
              <a:off x="1344" y="2976"/>
              <a:ext cx="240" cy="96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722" name="Line 34"/>
            <p:cNvSpPr>
              <a:spLocks noChangeShapeType="1"/>
            </p:cNvSpPr>
            <p:nvPr/>
          </p:nvSpPr>
          <p:spPr bwMode="auto">
            <a:xfrm>
              <a:off x="768" y="3024"/>
              <a:ext cx="57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4723" name="Rectangle 35"/>
            <p:cNvSpPr>
              <a:spLocks noChangeArrowheads="1"/>
            </p:cNvSpPr>
            <p:nvPr/>
          </p:nvSpPr>
          <p:spPr bwMode="auto">
            <a:xfrm>
              <a:off x="1344" y="3120"/>
              <a:ext cx="240" cy="96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724" name="Line 36"/>
            <p:cNvSpPr>
              <a:spLocks noChangeShapeType="1"/>
            </p:cNvSpPr>
            <p:nvPr/>
          </p:nvSpPr>
          <p:spPr bwMode="auto">
            <a:xfrm>
              <a:off x="960" y="3168"/>
              <a:ext cx="38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4725" name="Rectangle 37"/>
            <p:cNvSpPr>
              <a:spLocks noChangeArrowheads="1"/>
            </p:cNvSpPr>
            <p:nvPr/>
          </p:nvSpPr>
          <p:spPr bwMode="auto">
            <a:xfrm>
              <a:off x="1344" y="3264"/>
              <a:ext cx="240" cy="96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726" name="Line 38"/>
            <p:cNvSpPr>
              <a:spLocks noChangeShapeType="1"/>
            </p:cNvSpPr>
            <p:nvPr/>
          </p:nvSpPr>
          <p:spPr bwMode="auto">
            <a:xfrm>
              <a:off x="960" y="3312"/>
              <a:ext cx="38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4727" name="Rectangle 39"/>
            <p:cNvSpPr>
              <a:spLocks noChangeArrowheads="1"/>
            </p:cNvSpPr>
            <p:nvPr/>
          </p:nvSpPr>
          <p:spPr bwMode="auto">
            <a:xfrm>
              <a:off x="1344" y="3408"/>
              <a:ext cx="240" cy="96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728" name="Line 40"/>
            <p:cNvSpPr>
              <a:spLocks noChangeShapeType="1"/>
            </p:cNvSpPr>
            <p:nvPr/>
          </p:nvSpPr>
          <p:spPr bwMode="auto">
            <a:xfrm>
              <a:off x="864" y="3456"/>
              <a:ext cx="48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4729" name="Line 41"/>
            <p:cNvSpPr>
              <a:spLocks noChangeShapeType="1"/>
            </p:cNvSpPr>
            <p:nvPr/>
          </p:nvSpPr>
          <p:spPr bwMode="auto">
            <a:xfrm flipV="1">
              <a:off x="864" y="3024"/>
              <a:ext cx="0" cy="43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4730" name="Line 42"/>
            <p:cNvSpPr>
              <a:spLocks noChangeShapeType="1"/>
            </p:cNvSpPr>
            <p:nvPr/>
          </p:nvSpPr>
          <p:spPr bwMode="auto">
            <a:xfrm flipV="1">
              <a:off x="960" y="3024"/>
              <a:ext cx="0" cy="2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14731" name="Text Box 43"/>
          <p:cNvSpPr txBox="1">
            <a:spLocks noChangeArrowheads="1"/>
          </p:cNvSpPr>
          <p:nvPr/>
        </p:nvSpPr>
        <p:spPr bwMode="auto">
          <a:xfrm>
            <a:off x="5945188" y="5084632"/>
            <a:ext cx="2151062" cy="12772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fi-FI" sz="1400" dirty="0">
                <a:cs typeface="Arial" charset="0"/>
              </a:rPr>
              <a:t>Coverage</a:t>
            </a:r>
            <a:endParaRPr lang="en-US" sz="1400" dirty="0">
              <a:cs typeface="Arial" charset="0"/>
            </a:endParaRPr>
          </a:p>
          <a:p>
            <a:pPr algn="ctr" eaLnBrk="1" hangingPunct="1">
              <a:spcBef>
                <a:spcPct val="50000"/>
              </a:spcBef>
            </a:pPr>
            <a:r>
              <a:rPr lang="en-US" sz="1400" dirty="0">
                <a:cs typeface="Arial" charset="0"/>
              </a:rPr>
              <a:t>REQUIREMENTS</a:t>
            </a:r>
            <a:br>
              <a:rPr lang="en-US" sz="1400" dirty="0">
                <a:cs typeface="Arial" charset="0"/>
              </a:rPr>
            </a:br>
            <a:r>
              <a:rPr lang="en-US" sz="1400" dirty="0">
                <a:cs typeface="Arial" charset="0"/>
              </a:rPr>
              <a:t>RISKS (of relevant bugs)</a:t>
            </a:r>
            <a:br>
              <a:rPr lang="en-US" sz="1400" dirty="0">
                <a:cs typeface="Arial" charset="0"/>
              </a:rPr>
            </a:br>
            <a:r>
              <a:rPr lang="en-US" sz="1400" dirty="0">
                <a:cs typeface="Arial" charset="0"/>
              </a:rPr>
              <a:t>CODE</a:t>
            </a:r>
            <a:br>
              <a:rPr lang="en-US" sz="1400" dirty="0">
                <a:cs typeface="Arial" charset="0"/>
              </a:rPr>
            </a:br>
            <a:r>
              <a:rPr lang="en-US" sz="1400" dirty="0">
                <a:cs typeface="Arial" charset="0"/>
              </a:rPr>
              <a:t>ENVIRONMENTS</a:t>
            </a:r>
            <a:endParaRPr lang="en-GB" sz="1400" dirty="0">
              <a:cs typeface="Arial" charset="0"/>
            </a:endParaRPr>
          </a:p>
        </p:txBody>
      </p:sp>
      <p:sp>
        <p:nvSpPr>
          <p:cNvPr id="114732" name="Text Box 44"/>
          <p:cNvSpPr txBox="1">
            <a:spLocks noChangeArrowheads="1"/>
          </p:cNvSpPr>
          <p:nvPr/>
        </p:nvSpPr>
        <p:spPr bwMode="auto">
          <a:xfrm>
            <a:off x="1919288" y="1634992"/>
            <a:ext cx="1871662" cy="1631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en-US" sz="2000" dirty="0">
                <a:solidFill>
                  <a:schemeClr val="tx2"/>
                </a:solidFill>
                <a:cs typeface="Arial" charset="0"/>
              </a:rPr>
              <a:t>WHAT</a:t>
            </a:r>
            <a:br>
              <a:rPr lang="en-US" sz="2000" dirty="0">
                <a:solidFill>
                  <a:schemeClr val="tx2"/>
                </a:solidFill>
                <a:cs typeface="Arial" charset="0"/>
              </a:rPr>
            </a:br>
            <a:r>
              <a:rPr lang="en-US" sz="2000" dirty="0">
                <a:solidFill>
                  <a:schemeClr val="tx2"/>
                </a:solidFill>
                <a:cs typeface="Arial" charset="0"/>
              </a:rPr>
              <a:t>WHEN</a:t>
            </a:r>
            <a:br>
              <a:rPr lang="en-US" sz="2000" dirty="0">
                <a:solidFill>
                  <a:schemeClr val="tx2"/>
                </a:solidFill>
                <a:cs typeface="Arial" charset="0"/>
              </a:rPr>
            </a:br>
            <a:r>
              <a:rPr lang="en-US" sz="2000" dirty="0">
                <a:solidFill>
                  <a:schemeClr val="tx2"/>
                </a:solidFill>
                <a:cs typeface="Arial" charset="0"/>
              </a:rPr>
              <a:t>WHO</a:t>
            </a:r>
            <a:br>
              <a:rPr lang="en-US" sz="2000" dirty="0">
                <a:solidFill>
                  <a:schemeClr val="tx2"/>
                </a:solidFill>
                <a:cs typeface="Arial" charset="0"/>
              </a:rPr>
            </a:br>
            <a:r>
              <a:rPr lang="en-US" sz="2000" dirty="0">
                <a:solidFill>
                  <a:schemeClr val="tx2"/>
                </a:solidFill>
                <a:cs typeface="Arial" charset="0"/>
              </a:rPr>
              <a:t>HOW</a:t>
            </a:r>
            <a:br>
              <a:rPr lang="en-US" sz="2000" dirty="0">
                <a:solidFill>
                  <a:schemeClr val="tx2"/>
                </a:solidFill>
                <a:cs typeface="Arial" charset="0"/>
              </a:rPr>
            </a:br>
            <a:r>
              <a:rPr lang="en-US" sz="2000" dirty="0">
                <a:solidFill>
                  <a:schemeClr val="tx2"/>
                </a:solidFill>
                <a:cs typeface="Arial" charset="0"/>
              </a:rPr>
              <a:t>WHY</a:t>
            </a:r>
          </a:p>
        </p:txBody>
      </p:sp>
      <p:sp>
        <p:nvSpPr>
          <p:cNvPr id="114734" name="Freeform 46"/>
          <p:cNvSpPr>
            <a:spLocks/>
          </p:cNvSpPr>
          <p:nvPr/>
        </p:nvSpPr>
        <p:spPr bwMode="auto">
          <a:xfrm>
            <a:off x="7621588" y="1731829"/>
            <a:ext cx="762000" cy="990600"/>
          </a:xfrm>
          <a:custGeom>
            <a:avLst/>
            <a:gdLst/>
            <a:ahLst/>
            <a:cxnLst>
              <a:cxn ang="0">
                <a:pos x="0" y="624"/>
              </a:cxn>
              <a:cxn ang="0">
                <a:pos x="96" y="288"/>
              </a:cxn>
              <a:cxn ang="0">
                <a:pos x="480" y="0"/>
              </a:cxn>
            </a:cxnLst>
            <a:rect l="0" t="0" r="r" b="b"/>
            <a:pathLst>
              <a:path w="480" h="624">
                <a:moveTo>
                  <a:pt x="0" y="624"/>
                </a:moveTo>
                <a:cubicBezTo>
                  <a:pt x="8" y="508"/>
                  <a:pt x="16" y="392"/>
                  <a:pt x="96" y="288"/>
                </a:cubicBezTo>
                <a:cubicBezTo>
                  <a:pt x="176" y="184"/>
                  <a:pt x="328" y="92"/>
                  <a:pt x="48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14738" name="Freeform 50"/>
          <p:cNvSpPr>
            <a:spLocks/>
          </p:cNvSpPr>
          <p:nvPr/>
        </p:nvSpPr>
        <p:spPr bwMode="auto">
          <a:xfrm>
            <a:off x="7621588" y="2417629"/>
            <a:ext cx="685800" cy="457200"/>
          </a:xfrm>
          <a:custGeom>
            <a:avLst/>
            <a:gdLst/>
            <a:ahLst/>
            <a:cxnLst>
              <a:cxn ang="0">
                <a:pos x="0" y="288"/>
              </a:cxn>
              <a:cxn ang="0">
                <a:pos x="144" y="48"/>
              </a:cxn>
              <a:cxn ang="0">
                <a:pos x="432" y="0"/>
              </a:cxn>
            </a:cxnLst>
            <a:rect l="0" t="0" r="r" b="b"/>
            <a:pathLst>
              <a:path w="432" h="288">
                <a:moveTo>
                  <a:pt x="0" y="288"/>
                </a:moveTo>
                <a:cubicBezTo>
                  <a:pt x="36" y="192"/>
                  <a:pt x="72" y="96"/>
                  <a:pt x="144" y="48"/>
                </a:cubicBezTo>
                <a:cubicBezTo>
                  <a:pt x="216" y="0"/>
                  <a:pt x="324" y="0"/>
                  <a:pt x="432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14739" name="Freeform 51"/>
          <p:cNvSpPr>
            <a:spLocks/>
          </p:cNvSpPr>
          <p:nvPr/>
        </p:nvSpPr>
        <p:spPr bwMode="auto">
          <a:xfrm>
            <a:off x="7621588" y="2951029"/>
            <a:ext cx="685800" cy="1524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92" y="96"/>
              </a:cxn>
              <a:cxn ang="0">
                <a:pos x="432" y="96"/>
              </a:cxn>
            </a:cxnLst>
            <a:rect l="0" t="0" r="r" b="b"/>
            <a:pathLst>
              <a:path w="432" h="112">
                <a:moveTo>
                  <a:pt x="0" y="0"/>
                </a:moveTo>
                <a:cubicBezTo>
                  <a:pt x="60" y="40"/>
                  <a:pt x="120" y="80"/>
                  <a:pt x="192" y="96"/>
                </a:cubicBezTo>
                <a:cubicBezTo>
                  <a:pt x="264" y="112"/>
                  <a:pt x="348" y="104"/>
                  <a:pt x="432" y="96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14740" name="Freeform 52"/>
          <p:cNvSpPr>
            <a:spLocks/>
          </p:cNvSpPr>
          <p:nvPr/>
        </p:nvSpPr>
        <p:spPr bwMode="auto">
          <a:xfrm>
            <a:off x="7621588" y="3103429"/>
            <a:ext cx="685800" cy="5334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92" y="240"/>
              </a:cxn>
              <a:cxn ang="0">
                <a:pos x="432" y="336"/>
              </a:cxn>
            </a:cxnLst>
            <a:rect l="0" t="0" r="r" b="b"/>
            <a:pathLst>
              <a:path w="432" h="336">
                <a:moveTo>
                  <a:pt x="0" y="0"/>
                </a:moveTo>
                <a:cubicBezTo>
                  <a:pt x="60" y="92"/>
                  <a:pt x="120" y="184"/>
                  <a:pt x="192" y="240"/>
                </a:cubicBezTo>
                <a:cubicBezTo>
                  <a:pt x="264" y="296"/>
                  <a:pt x="348" y="316"/>
                  <a:pt x="432" y="336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14741" name="Line 53"/>
          <p:cNvSpPr>
            <a:spLocks noChangeShapeType="1"/>
          </p:cNvSpPr>
          <p:nvPr/>
        </p:nvSpPr>
        <p:spPr bwMode="auto">
          <a:xfrm flipH="1" flipV="1">
            <a:off x="4878388" y="3560629"/>
            <a:ext cx="160020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14742" name="Line 54"/>
          <p:cNvSpPr>
            <a:spLocks noChangeShapeType="1"/>
          </p:cNvSpPr>
          <p:nvPr/>
        </p:nvSpPr>
        <p:spPr bwMode="auto">
          <a:xfrm flipV="1">
            <a:off x="6630988" y="3484429"/>
            <a:ext cx="45720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14743" name="Text Box 55"/>
          <p:cNvSpPr txBox="1">
            <a:spLocks noChangeArrowheads="1"/>
          </p:cNvSpPr>
          <p:nvPr/>
        </p:nvSpPr>
        <p:spPr bwMode="auto">
          <a:xfrm rot="1454346">
            <a:off x="5183188" y="3713029"/>
            <a:ext cx="12954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en-US" sz="1400" dirty="0">
                <a:solidFill>
                  <a:schemeClr val="folHlink"/>
                </a:solidFill>
                <a:cs typeface="Arial" charset="0"/>
              </a:rPr>
              <a:t>Coverage?</a:t>
            </a:r>
            <a:endParaRPr lang="en-GB" sz="1400" dirty="0">
              <a:solidFill>
                <a:schemeClr val="folHlink"/>
              </a:solidFill>
              <a:cs typeface="Arial" charset="0"/>
            </a:endParaRPr>
          </a:p>
        </p:txBody>
      </p:sp>
      <p:sp>
        <p:nvSpPr>
          <p:cNvPr id="114744" name="Line 56"/>
          <p:cNvSpPr>
            <a:spLocks noChangeShapeType="1"/>
          </p:cNvSpPr>
          <p:nvPr/>
        </p:nvSpPr>
        <p:spPr bwMode="auto">
          <a:xfrm>
            <a:off x="4954588" y="2798629"/>
            <a:ext cx="213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14745" name="Oval 57"/>
          <p:cNvSpPr>
            <a:spLocks noChangeArrowheads="1"/>
          </p:cNvSpPr>
          <p:nvPr/>
        </p:nvSpPr>
        <p:spPr bwMode="auto">
          <a:xfrm>
            <a:off x="8528050" y="1617529"/>
            <a:ext cx="304800" cy="304800"/>
          </a:xfrm>
          <a:prstGeom prst="ellipse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eaLnBrk="1" hangingPunct="1"/>
            <a:r>
              <a:rPr lang="en-US" sz="1400" dirty="0">
                <a:cs typeface="Arial" charset="0"/>
              </a:rPr>
              <a:t>B</a:t>
            </a:r>
            <a:endParaRPr lang="en-GB" sz="1400" dirty="0">
              <a:cs typeface="Arial" charset="0"/>
            </a:endParaRPr>
          </a:p>
        </p:txBody>
      </p:sp>
      <p:sp>
        <p:nvSpPr>
          <p:cNvPr id="114746" name="Oval 58"/>
          <p:cNvSpPr>
            <a:spLocks noChangeArrowheads="1"/>
          </p:cNvSpPr>
          <p:nvPr/>
        </p:nvSpPr>
        <p:spPr bwMode="auto">
          <a:xfrm>
            <a:off x="8528050" y="2260467"/>
            <a:ext cx="304800" cy="304800"/>
          </a:xfrm>
          <a:prstGeom prst="ellipse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eaLnBrk="1" hangingPunct="1"/>
            <a:r>
              <a:rPr lang="en-US" sz="1400">
                <a:cs typeface="Arial" charset="0"/>
              </a:rPr>
              <a:t>PM</a:t>
            </a:r>
            <a:endParaRPr lang="en-GB" sz="1400">
              <a:cs typeface="Arial" charset="0"/>
            </a:endParaRPr>
          </a:p>
        </p:txBody>
      </p:sp>
      <p:sp>
        <p:nvSpPr>
          <p:cNvPr id="114747" name="Oval 59"/>
          <p:cNvSpPr>
            <a:spLocks noChangeArrowheads="1"/>
          </p:cNvSpPr>
          <p:nvPr/>
        </p:nvSpPr>
        <p:spPr bwMode="auto">
          <a:xfrm>
            <a:off x="8512175" y="2927054"/>
            <a:ext cx="304800" cy="304800"/>
          </a:xfrm>
          <a:prstGeom prst="ellipse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eaLnBrk="1" hangingPunct="1"/>
            <a:r>
              <a:rPr lang="en-US" sz="1400">
                <a:cs typeface="Arial" charset="0"/>
              </a:rPr>
              <a:t>T</a:t>
            </a:r>
            <a:endParaRPr lang="en-GB" sz="1400">
              <a:cs typeface="Arial" charset="0"/>
            </a:endParaRPr>
          </a:p>
        </p:txBody>
      </p:sp>
      <p:sp>
        <p:nvSpPr>
          <p:cNvPr id="114748" name="Oval 60"/>
          <p:cNvSpPr>
            <a:spLocks noChangeArrowheads="1"/>
          </p:cNvSpPr>
          <p:nvPr/>
        </p:nvSpPr>
        <p:spPr bwMode="auto">
          <a:xfrm>
            <a:off x="8528050" y="3484429"/>
            <a:ext cx="304800" cy="304800"/>
          </a:xfrm>
          <a:prstGeom prst="ellipse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eaLnBrk="1" hangingPunct="1"/>
            <a:r>
              <a:rPr lang="en-US" sz="1400">
                <a:cs typeface="Arial" charset="0"/>
              </a:rPr>
              <a:t>U</a:t>
            </a:r>
            <a:endParaRPr lang="en-GB" sz="1400">
              <a:cs typeface="Arial" charset="0"/>
            </a:endParaRPr>
          </a:p>
        </p:txBody>
      </p:sp>
      <p:sp>
        <p:nvSpPr>
          <p:cNvPr id="114770" name="Text Box 82"/>
          <p:cNvSpPr txBox="1">
            <a:spLocks noChangeArrowheads="1"/>
          </p:cNvSpPr>
          <p:nvPr/>
        </p:nvSpPr>
        <p:spPr bwMode="auto">
          <a:xfrm>
            <a:off x="8832850" y="1561967"/>
            <a:ext cx="1512888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i-FI" dirty="0"/>
              <a:t>business</a:t>
            </a:r>
            <a:endParaRPr lang="en-US" dirty="0"/>
          </a:p>
        </p:txBody>
      </p:sp>
      <p:sp>
        <p:nvSpPr>
          <p:cNvPr id="114771" name="Text Box 83"/>
          <p:cNvSpPr txBox="1">
            <a:spLocks noChangeArrowheads="1"/>
          </p:cNvSpPr>
          <p:nvPr/>
        </p:nvSpPr>
        <p:spPr bwMode="auto">
          <a:xfrm>
            <a:off x="8832850" y="2211257"/>
            <a:ext cx="1512888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i-FI" dirty="0" err="1"/>
              <a:t>project</a:t>
            </a:r>
            <a:r>
              <a:rPr lang="fi-FI" dirty="0"/>
              <a:t> (</a:t>
            </a:r>
            <a:r>
              <a:rPr lang="fi-FI" dirty="0" err="1"/>
              <a:t>time</a:t>
            </a:r>
            <a:r>
              <a:rPr lang="fi-FI" dirty="0"/>
              <a:t>)</a:t>
            </a:r>
            <a:endParaRPr lang="en-US" dirty="0"/>
          </a:p>
        </p:txBody>
      </p:sp>
      <p:sp>
        <p:nvSpPr>
          <p:cNvPr id="114772" name="Text Box 84"/>
          <p:cNvSpPr txBox="1">
            <a:spLocks noChangeArrowheads="1"/>
          </p:cNvSpPr>
          <p:nvPr/>
        </p:nvSpPr>
        <p:spPr bwMode="auto">
          <a:xfrm>
            <a:off x="8832850" y="2877842"/>
            <a:ext cx="1512888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i-FI" dirty="0" err="1"/>
              <a:t>testing</a:t>
            </a:r>
            <a:r>
              <a:rPr lang="fi-FI" dirty="0"/>
              <a:t> (</a:t>
            </a:r>
            <a:r>
              <a:rPr lang="fi-FI" dirty="0" err="1"/>
              <a:t>time</a:t>
            </a:r>
            <a:r>
              <a:rPr lang="fi-FI" dirty="0"/>
              <a:t>)</a:t>
            </a:r>
            <a:endParaRPr lang="en-US" dirty="0"/>
          </a:p>
        </p:txBody>
      </p:sp>
      <p:sp>
        <p:nvSpPr>
          <p:cNvPr id="114773" name="Text Box 85"/>
          <p:cNvSpPr txBox="1">
            <a:spLocks noChangeArrowheads="1"/>
          </p:cNvSpPr>
          <p:nvPr/>
        </p:nvSpPr>
        <p:spPr bwMode="auto">
          <a:xfrm>
            <a:off x="8832850" y="3435217"/>
            <a:ext cx="1512888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i-FI" dirty="0" err="1"/>
              <a:t>user</a:t>
            </a:r>
            <a:endParaRPr lang="en-US" dirty="0"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16C0501-5159-48B9-825B-0D8F37B57545}"/>
              </a:ext>
            </a:extLst>
          </p:cNvPr>
          <p:cNvSpPr txBox="1"/>
          <p:nvPr/>
        </p:nvSpPr>
        <p:spPr>
          <a:xfrm>
            <a:off x="2069109" y="1453227"/>
            <a:ext cx="775340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latin typeface="KG No Matter What" panose="02000507000000020003" pitchFamily="2" charset="0"/>
              </a:rPr>
              <a:t>Risk Coverage</a:t>
            </a:r>
            <a:endParaRPr lang="en-US" sz="7200" dirty="0">
              <a:solidFill>
                <a:srgbClr val="C00000"/>
              </a:solidFill>
              <a:latin typeface="KG No Matter What" panose="02000507000000020003" pitchFamily="2" charset="0"/>
            </a:endParaRPr>
          </a:p>
          <a:p>
            <a:pPr algn="ctr"/>
            <a:endParaRPr lang="en-US" sz="7200" dirty="0">
              <a:solidFill>
                <a:srgbClr val="C00000"/>
              </a:solidFill>
              <a:latin typeface="KG No Matter What" panose="02000507000000020003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C81288-5196-4A17-8CA5-E2DD1FB1EA45}"/>
              </a:ext>
            </a:extLst>
          </p:cNvPr>
          <p:cNvSpPr txBox="1"/>
          <p:nvPr/>
        </p:nvSpPr>
        <p:spPr>
          <a:xfrm>
            <a:off x="1818975" y="3429000"/>
            <a:ext cx="855405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Coverage of relevant bugs</a:t>
            </a:r>
          </a:p>
          <a:p>
            <a:pPr algn="ctr"/>
            <a:r>
              <a:rPr lang="en-US" sz="3600" dirty="0"/>
              <a:t>Effectiveness – results of overall strategy facilitate experience of quality for stakeholders</a:t>
            </a:r>
          </a:p>
        </p:txBody>
      </p:sp>
    </p:spTree>
    <p:extLst>
      <p:ext uri="{BB962C8B-B14F-4D97-AF65-F5344CB8AC3E}">
        <p14:creationId xmlns:p14="http://schemas.microsoft.com/office/powerpoint/2010/main" val="261684756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AD5F1F9-8F40-48ED-BD17-C6007F27FD7B}"/>
              </a:ext>
            </a:extLst>
          </p:cNvPr>
          <p:cNvSpPr txBox="1"/>
          <p:nvPr/>
        </p:nvSpPr>
        <p:spPr>
          <a:xfrm>
            <a:off x="4165197" y="889843"/>
            <a:ext cx="634455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Stop-and-Think:</a:t>
            </a:r>
            <a:br>
              <a:rPr lang="en-US" sz="4400" dirty="0"/>
            </a:br>
            <a:r>
              <a:rPr lang="en-US" sz="4400" dirty="0"/>
              <a:t>Coverage of Today’s Testing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50C88B-E564-453B-9C54-DDA59B441E98}"/>
              </a:ext>
            </a:extLst>
          </p:cNvPr>
          <p:cNvSpPr txBox="1"/>
          <p:nvPr/>
        </p:nvSpPr>
        <p:spPr>
          <a:xfrm>
            <a:off x="4566744" y="3429000"/>
            <a:ext cx="577018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Would the testing you thought of have missed any of the bugs we have seen?</a:t>
            </a:r>
          </a:p>
          <a:p>
            <a:endParaRPr lang="en-US" sz="2800" dirty="0"/>
          </a:p>
          <a:p>
            <a:r>
              <a:rPr lang="en-US" sz="2800" dirty="0"/>
              <a:t>What did we not test?</a:t>
            </a:r>
          </a:p>
        </p:txBody>
      </p:sp>
    </p:spTree>
    <p:extLst>
      <p:ext uri="{BB962C8B-B14F-4D97-AF65-F5344CB8AC3E}">
        <p14:creationId xmlns:p14="http://schemas.microsoft.com/office/powerpoint/2010/main" val="289925351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B11F4-9E99-4F5E-9503-F9FB629A58A3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0" y="1122363"/>
            <a:ext cx="11741150" cy="2387600"/>
          </a:xfrm>
        </p:spPr>
        <p:txBody>
          <a:bodyPr>
            <a:normAutofit/>
          </a:bodyPr>
          <a:lstStyle/>
          <a:p>
            <a:pPr algn="ctr"/>
            <a:r>
              <a:rPr lang="en-US" sz="7200" dirty="0">
                <a:latin typeface="KG No Matter What" panose="02000507000000020003" pitchFamily="2" charset="77"/>
              </a:rPr>
              <a:t>Test Strategy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9F2649-5163-4DD8-8576-4781AFF13A0E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3602038"/>
            <a:ext cx="11741150" cy="1655762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Chapter 16</a:t>
            </a:r>
          </a:p>
        </p:txBody>
      </p:sp>
    </p:spTree>
    <p:extLst>
      <p:ext uri="{BB962C8B-B14F-4D97-AF65-F5344CB8AC3E}">
        <p14:creationId xmlns:p14="http://schemas.microsoft.com/office/powerpoint/2010/main" val="360931529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16C0501-5159-48B9-825B-0D8F37B57545}"/>
              </a:ext>
            </a:extLst>
          </p:cNvPr>
          <p:cNvSpPr txBox="1"/>
          <p:nvPr/>
        </p:nvSpPr>
        <p:spPr>
          <a:xfrm>
            <a:off x="225287" y="1929059"/>
            <a:ext cx="115028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solidFill>
                  <a:schemeClr val="accent6"/>
                </a:solidFill>
                <a:latin typeface="KG No Matter What" panose="02000507000000020003" pitchFamily="2" charset="0"/>
              </a:rPr>
              <a:t>Ideas </a:t>
            </a:r>
            <a:r>
              <a:rPr lang="en-US" sz="7200" dirty="0">
                <a:latin typeface="KG No Matter What" panose="02000507000000020003" pitchFamily="2" charset="0"/>
              </a:rPr>
              <a:t>that Guide Test Design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C81288-5196-4A17-8CA5-E2DD1FB1EA45}"/>
              </a:ext>
            </a:extLst>
          </p:cNvPr>
          <p:cNvSpPr txBox="1"/>
          <p:nvPr/>
        </p:nvSpPr>
        <p:spPr>
          <a:xfrm>
            <a:off x="1818975" y="3429000"/>
            <a:ext cx="85540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Specific to Application Under Test</a:t>
            </a:r>
          </a:p>
          <a:p>
            <a:pPr algn="ctr"/>
            <a:r>
              <a:rPr lang="en-US" sz="3600" dirty="0"/>
              <a:t>Risks to ways of testing for them</a:t>
            </a:r>
          </a:p>
        </p:txBody>
      </p:sp>
    </p:spTree>
    <p:extLst>
      <p:ext uri="{BB962C8B-B14F-4D97-AF65-F5344CB8AC3E}">
        <p14:creationId xmlns:p14="http://schemas.microsoft.com/office/powerpoint/2010/main" val="268804565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1EBD0CD-9ACC-4911-9B25-8D60C5A8D584}"/>
              </a:ext>
            </a:extLst>
          </p:cNvPr>
          <p:cNvSpPr txBox="1"/>
          <p:nvPr/>
        </p:nvSpPr>
        <p:spPr>
          <a:xfrm>
            <a:off x="729631" y="2967335"/>
            <a:ext cx="36026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/>
              <a:t>Let’s Test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67A8EA8-FD49-4879-BA06-51B846EDBCBA}"/>
              </a:ext>
            </a:extLst>
          </p:cNvPr>
          <p:cNvSpPr/>
          <p:nvPr/>
        </p:nvSpPr>
        <p:spPr>
          <a:xfrm>
            <a:off x="729631" y="4036001"/>
            <a:ext cx="854689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hlinkClick r:id="rId3"/>
              </a:rPr>
              <a:t>https://www.exploratorytestingacademy.com/app/</a:t>
            </a:r>
            <a:endParaRPr lang="en-US" sz="2400" dirty="0"/>
          </a:p>
          <a:p>
            <a:r>
              <a:rPr lang="en-US" sz="2400" dirty="0">
                <a:hlinkClick r:id="rId4"/>
              </a:rPr>
              <a:t>https://eviltester.github.io/TestingApp/apps/eprimer/eprimer.html</a:t>
            </a:r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7042234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EA62447-DEE9-407E-A568-D30FEEC7478B}"/>
              </a:ext>
            </a:extLst>
          </p:cNvPr>
          <p:cNvSpPr/>
          <p:nvPr/>
        </p:nvSpPr>
        <p:spPr>
          <a:xfrm>
            <a:off x="3505201" y="469606"/>
            <a:ext cx="816996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>
                <a:latin typeface="KG No Matter What" panose="02000507000000020003" pitchFamily="2" charset="0"/>
              </a:rPr>
              <a:t>Test Strategy for E-Primer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1E23F0-022E-413C-B3F7-9E66CDBA8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3457" y="1348654"/>
            <a:ext cx="5432836" cy="4905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455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B11F4-9E99-4F5E-9503-F9FB629A58A3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0" y="1122363"/>
            <a:ext cx="11741150" cy="2387600"/>
          </a:xfrm>
        </p:spPr>
        <p:txBody>
          <a:bodyPr>
            <a:normAutofit/>
          </a:bodyPr>
          <a:lstStyle/>
          <a:p>
            <a:pPr algn="ctr"/>
            <a:r>
              <a:rPr lang="en-US" sz="7200" dirty="0">
                <a:latin typeface="KG No Matter What" panose="02000507000000020003" pitchFamily="2" charset="77"/>
              </a:rPr>
              <a:t>Full Results and Reproducing from Customer Feedback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9F2649-5163-4DD8-8576-4781AFF13A0E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3602038"/>
            <a:ext cx="11741150" cy="1655762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Chapter 17</a:t>
            </a:r>
          </a:p>
        </p:txBody>
      </p:sp>
    </p:spTree>
    <p:extLst>
      <p:ext uri="{BB962C8B-B14F-4D97-AF65-F5344CB8AC3E}">
        <p14:creationId xmlns:p14="http://schemas.microsoft.com/office/powerpoint/2010/main" val="329761031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16C0501-5159-48B9-825B-0D8F37B57545}"/>
              </a:ext>
            </a:extLst>
          </p:cNvPr>
          <p:cNvSpPr txBox="1"/>
          <p:nvPr/>
        </p:nvSpPr>
        <p:spPr>
          <a:xfrm>
            <a:off x="225287" y="1929059"/>
            <a:ext cx="115028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solidFill>
                  <a:schemeClr val="accent6"/>
                </a:solidFill>
                <a:latin typeface="KG No Matter What" panose="02000507000000020003" pitchFamily="2" charset="0"/>
              </a:rPr>
              <a:t>Invisible </a:t>
            </a:r>
            <a:r>
              <a:rPr lang="en-US" sz="7200" dirty="0">
                <a:latin typeface="KG No Matter What" panose="02000507000000020003" pitchFamily="2" charset="0"/>
              </a:rPr>
              <a:t>ink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C81288-5196-4A17-8CA5-E2DD1FB1EA45}"/>
              </a:ext>
            </a:extLst>
          </p:cNvPr>
          <p:cNvSpPr txBox="1"/>
          <p:nvPr/>
        </p:nvSpPr>
        <p:spPr>
          <a:xfrm>
            <a:off x="692728" y="3295403"/>
            <a:ext cx="1080654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Customers will tell you of some of the things you missed</a:t>
            </a:r>
          </a:p>
          <a:p>
            <a:pPr algn="ctr"/>
            <a:r>
              <a:rPr lang="en-US" sz="3600" dirty="0"/>
              <a:t>Observing customers (incl. telemetry) will tell you of some of the things you missed</a:t>
            </a:r>
          </a:p>
          <a:p>
            <a:pPr algn="ctr"/>
            <a:r>
              <a:rPr lang="en-US" sz="3600" dirty="0"/>
              <a:t>Limited reporting capability</a:t>
            </a:r>
          </a:p>
        </p:txBody>
      </p:sp>
    </p:spTree>
    <p:extLst>
      <p:ext uri="{BB962C8B-B14F-4D97-AF65-F5344CB8AC3E}">
        <p14:creationId xmlns:p14="http://schemas.microsoft.com/office/powerpoint/2010/main" val="124464310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556EB33-FAED-8B12-3AD0-5C7BC126B9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131" y="366716"/>
            <a:ext cx="9571511" cy="61245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6E32130-040C-76FF-3919-34D765975A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4044" y="448426"/>
            <a:ext cx="5249825" cy="173663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0BFC65F-E296-8276-C272-ABCB6650F1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39665" y="4056991"/>
            <a:ext cx="3239634" cy="1023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526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EF6E9A0-22CE-4DD4-9795-9AAB13C2B40F}"/>
              </a:ext>
            </a:extLst>
          </p:cNvPr>
          <p:cNvSpPr txBox="1"/>
          <p:nvPr/>
        </p:nvSpPr>
        <p:spPr>
          <a:xfrm>
            <a:off x="2371700" y="1894673"/>
            <a:ext cx="77534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latin typeface="KG No Matter What" panose="02000507000000020003" pitchFamily="2" charset="0"/>
              </a:rPr>
              <a:t>Output</a:t>
            </a:r>
            <a:endParaRPr lang="en-US" sz="7200" dirty="0">
              <a:solidFill>
                <a:schemeClr val="accent1"/>
              </a:solidFill>
              <a:latin typeface="KG No Matter What" panose="02000507000000020003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71A440-6B79-417F-964B-D727E4BAE673}"/>
              </a:ext>
            </a:extLst>
          </p:cNvPr>
          <p:cNvSpPr txBox="1"/>
          <p:nvPr/>
        </p:nvSpPr>
        <p:spPr>
          <a:xfrm>
            <a:off x="1969989" y="3282667"/>
            <a:ext cx="8556830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solidFill>
                  <a:schemeClr val="accent6"/>
                </a:solidFill>
              </a:rPr>
              <a:t>Better tester</a:t>
            </a:r>
          </a:p>
          <a:p>
            <a:pPr algn="ctr"/>
            <a:r>
              <a:rPr lang="en-US" sz="3600" dirty="0"/>
              <a:t>Coverage</a:t>
            </a:r>
          </a:p>
          <a:p>
            <a:pPr algn="ctr"/>
            <a:r>
              <a:rPr lang="en-US" sz="3600" dirty="0"/>
              <a:t>Information incl. defects and change requests</a:t>
            </a:r>
          </a:p>
          <a:p>
            <a:pPr algn="ctr"/>
            <a:r>
              <a:rPr lang="en-US" sz="3600" dirty="0"/>
              <a:t>Documentation: Strategy</a:t>
            </a:r>
          </a:p>
          <a:p>
            <a:pPr algn="ctr"/>
            <a:r>
              <a:rPr lang="en-US" sz="3600" dirty="0"/>
              <a:t>Documentation: Tests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B4EF6C0-32FC-4DCD-AFC5-2C1E745DC6A5}"/>
              </a:ext>
            </a:extLst>
          </p:cNvPr>
          <p:cNvGrpSpPr/>
          <p:nvPr/>
        </p:nvGrpSpPr>
        <p:grpSpPr>
          <a:xfrm>
            <a:off x="4116775" y="270181"/>
            <a:ext cx="4263248" cy="1200329"/>
            <a:chOff x="1443869" y="3861378"/>
            <a:chExt cx="6561059" cy="1385740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C8E8AA10-A4D2-4CF2-8020-044B433F8DE2}"/>
                </a:ext>
              </a:extLst>
            </p:cNvPr>
            <p:cNvSpPr/>
            <p:nvPr/>
          </p:nvSpPr>
          <p:spPr>
            <a:xfrm>
              <a:off x="3696877" y="3861378"/>
              <a:ext cx="2055043" cy="1385740"/>
            </a:xfrm>
            <a:prstGeom prst="round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Doing Testing</a:t>
              </a:r>
            </a:p>
          </p:txBody>
        </p:sp>
        <p:sp>
          <p:nvSpPr>
            <p:cNvPr id="7" name="Arrow: Right 6">
              <a:extLst>
                <a:ext uri="{FF2B5EF4-FFF2-40B4-BE49-F238E27FC236}">
                  <a16:creationId xmlns:a16="http://schemas.microsoft.com/office/drawing/2014/main" id="{210BB8BB-A283-4A24-90D4-B26B7F8ADDEB}"/>
                </a:ext>
              </a:extLst>
            </p:cNvPr>
            <p:cNvSpPr/>
            <p:nvPr/>
          </p:nvSpPr>
          <p:spPr>
            <a:xfrm>
              <a:off x="1443869" y="4046790"/>
              <a:ext cx="2055043" cy="1038050"/>
            </a:xfrm>
            <a:prstGeom prst="rightArrow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INPUT</a:t>
              </a:r>
            </a:p>
          </p:txBody>
        </p:sp>
        <p:sp>
          <p:nvSpPr>
            <p:cNvPr id="8" name="Arrow: Right 7">
              <a:extLst>
                <a:ext uri="{FF2B5EF4-FFF2-40B4-BE49-F238E27FC236}">
                  <a16:creationId xmlns:a16="http://schemas.microsoft.com/office/drawing/2014/main" id="{44B1B2D4-F998-4F2C-B39A-6F5794E2078D}"/>
                </a:ext>
              </a:extLst>
            </p:cNvPr>
            <p:cNvSpPr/>
            <p:nvPr/>
          </p:nvSpPr>
          <p:spPr>
            <a:xfrm>
              <a:off x="5949885" y="4046790"/>
              <a:ext cx="2055043" cy="1038050"/>
            </a:xfrm>
            <a:prstGeom prst="rightArrow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OUTPUT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6582355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1EBD0CD-9ACC-4911-9B25-8D60C5A8D584}"/>
              </a:ext>
            </a:extLst>
          </p:cNvPr>
          <p:cNvSpPr txBox="1"/>
          <p:nvPr/>
        </p:nvSpPr>
        <p:spPr>
          <a:xfrm>
            <a:off x="729631" y="2967335"/>
            <a:ext cx="36026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/>
              <a:t>Let’s Test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67A8EA8-FD49-4879-BA06-51B846EDBCBA}"/>
              </a:ext>
            </a:extLst>
          </p:cNvPr>
          <p:cNvSpPr/>
          <p:nvPr/>
        </p:nvSpPr>
        <p:spPr>
          <a:xfrm>
            <a:off x="729631" y="4036001"/>
            <a:ext cx="854689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hlinkClick r:id="rId3"/>
              </a:rPr>
              <a:t>https://www.exploratorytestingacademy.com/app/</a:t>
            </a:r>
            <a:endParaRPr lang="en-US" sz="2400" dirty="0"/>
          </a:p>
          <a:p>
            <a:r>
              <a:rPr lang="en-US" sz="2400" dirty="0">
                <a:hlinkClick r:id="rId4"/>
              </a:rPr>
              <a:t>https://eviltester.github.io/TestingApp/apps/eprimer/eprimer.html</a:t>
            </a:r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0631898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EA62447-DEE9-407E-A568-D30FEEC7478B}"/>
              </a:ext>
            </a:extLst>
          </p:cNvPr>
          <p:cNvSpPr/>
          <p:nvPr/>
        </p:nvSpPr>
        <p:spPr>
          <a:xfrm>
            <a:off x="3505200" y="469606"/>
            <a:ext cx="8686799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>
                <a:latin typeface="KG No Matter What" panose="02000507000000020003" pitchFamily="2" charset="0"/>
              </a:rPr>
              <a:t>Finding (more of some) relevant Conversation Starters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A02167B-FBF3-4811-8DF7-97FD9B0FC468}"/>
              </a:ext>
            </a:extLst>
          </p:cNvPr>
          <p:cNvSpPr txBox="1"/>
          <p:nvPr/>
        </p:nvSpPr>
        <p:spPr>
          <a:xfrm>
            <a:off x="4691272" y="2102280"/>
            <a:ext cx="5208105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You will never find all bugs. </a:t>
            </a:r>
          </a:p>
          <a:p>
            <a:endParaRPr lang="en-US" sz="3200" dirty="0"/>
          </a:p>
          <a:p>
            <a:r>
              <a:rPr lang="en-US" sz="3200" dirty="0"/>
              <a:t>Target finding only things that matter. Learn what matters. </a:t>
            </a:r>
          </a:p>
          <a:p>
            <a:endParaRPr lang="en-US" sz="3200" dirty="0"/>
          </a:p>
          <a:p>
            <a:r>
              <a:rPr lang="en-US" sz="3200" dirty="0"/>
              <a:t>Seeing and not reporting is better than not seeing problems. </a:t>
            </a:r>
          </a:p>
        </p:txBody>
      </p:sp>
    </p:spTree>
    <p:extLst>
      <p:ext uri="{BB962C8B-B14F-4D97-AF65-F5344CB8AC3E}">
        <p14:creationId xmlns:p14="http://schemas.microsoft.com/office/powerpoint/2010/main" val="123950831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B11F4-9E99-4F5E-9503-F9FB629A58A3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0" y="1122363"/>
            <a:ext cx="11741150" cy="2387600"/>
          </a:xfrm>
        </p:spPr>
        <p:txBody>
          <a:bodyPr>
            <a:normAutofit/>
          </a:bodyPr>
          <a:lstStyle/>
          <a:p>
            <a:pPr algn="ctr"/>
            <a:r>
              <a:rPr lang="en-US" sz="7200" dirty="0">
                <a:latin typeface="KG No Matter What" panose="02000507000000020003" pitchFamily="2" charset="77"/>
              </a:rPr>
              <a:t>Closing Remarks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9F2649-5163-4DD8-8576-4781AFF13A0E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3602038"/>
            <a:ext cx="11741150" cy="1655762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Chapter 18</a:t>
            </a:r>
          </a:p>
        </p:txBody>
      </p:sp>
    </p:spTree>
    <p:extLst>
      <p:ext uri="{BB962C8B-B14F-4D97-AF65-F5344CB8AC3E}">
        <p14:creationId xmlns:p14="http://schemas.microsoft.com/office/powerpoint/2010/main" val="308885628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E57CA2E-9E10-434F-84E0-28F7CB705266}"/>
              </a:ext>
            </a:extLst>
          </p:cNvPr>
          <p:cNvSpPr/>
          <p:nvPr/>
        </p:nvSpPr>
        <p:spPr>
          <a:xfrm>
            <a:off x="181753" y="1333866"/>
            <a:ext cx="6099779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Chapter 1: Test target and our options for exploring</a:t>
            </a:r>
          </a:p>
          <a:p>
            <a:r>
              <a:rPr lang="en-US" sz="2000" dirty="0"/>
              <a:t>Chapter 2: Self-management basics on setting yourself constraints</a:t>
            </a:r>
          </a:p>
          <a:p>
            <a:r>
              <a:rPr lang="en-US" sz="2000" dirty="0"/>
              <a:t>Chapter 3: The moment of first impression</a:t>
            </a:r>
          </a:p>
          <a:p>
            <a:r>
              <a:rPr lang="en-US" sz="2000" dirty="0"/>
              <a:t>Chapter 4: Recognizing and learning a domain</a:t>
            </a:r>
          </a:p>
          <a:p>
            <a:r>
              <a:rPr lang="en-US" sz="2000" dirty="0"/>
              <a:t>Chapter 5: Recognizing functionality</a:t>
            </a:r>
          </a:p>
          <a:p>
            <a:r>
              <a:rPr lang="en-US" sz="2000" dirty="0"/>
              <a:t>Chapter 6: Recognizing data</a:t>
            </a:r>
          </a:p>
          <a:p>
            <a:r>
              <a:rPr lang="en-US" sz="2000" dirty="0"/>
              <a:t>Chapter 7: Recognizing application and execution environment</a:t>
            </a:r>
          </a:p>
          <a:p>
            <a:r>
              <a:rPr lang="en-US" sz="2000" dirty="0"/>
              <a:t>Chapter 8: Documenting in a mindmap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87687B0-FA6D-4347-A1F2-5B541CE92522}"/>
              </a:ext>
            </a:extLst>
          </p:cNvPr>
          <p:cNvSpPr/>
          <p:nvPr/>
        </p:nvSpPr>
        <p:spPr>
          <a:xfrm>
            <a:off x="6032816" y="1344230"/>
            <a:ext cx="6099779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Chapter 9: pytest the very basics</a:t>
            </a:r>
          </a:p>
          <a:p>
            <a:r>
              <a:rPr lang="en-US" sz="2000" dirty="0"/>
              <a:t>Chapter 10: Documenting as skeleton test automation</a:t>
            </a:r>
          </a:p>
          <a:p>
            <a:r>
              <a:rPr lang="en-US" sz="2000" dirty="0"/>
              <a:t>Chapter 11: Playwright library and CSS selectors on web pages</a:t>
            </a:r>
          </a:p>
          <a:p>
            <a:r>
              <a:rPr lang="en-US" sz="2000" dirty="0"/>
              <a:t>Chapter 12: Documenting as executable test automation</a:t>
            </a:r>
          </a:p>
          <a:p>
            <a:r>
              <a:rPr lang="en-US" sz="2000" dirty="0"/>
              <a:t>Chapter 13: Why this is not about any specific tool</a:t>
            </a:r>
          </a:p>
          <a:p>
            <a:r>
              <a:rPr lang="en-US" sz="2000" dirty="0"/>
              <a:t>Chapter 14: Use of time</a:t>
            </a:r>
          </a:p>
          <a:p>
            <a:r>
              <a:rPr lang="en-US" sz="2000" dirty="0"/>
              <a:t>Chapter 15: Coverage</a:t>
            </a:r>
          </a:p>
          <a:p>
            <a:r>
              <a:rPr lang="en-US" sz="2000" dirty="0"/>
              <a:t>Chapter 16: Test strategy</a:t>
            </a:r>
          </a:p>
          <a:p>
            <a:r>
              <a:rPr lang="en-US" sz="2000" dirty="0"/>
              <a:t>Chapter 17: Full results and reproducing from customer feedback</a:t>
            </a:r>
          </a:p>
          <a:p>
            <a:r>
              <a:rPr lang="en-US" sz="2000" dirty="0"/>
              <a:t>Chapter 17: Closing remarks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C92ADD-6667-4594-AC3C-43BA289651BC}"/>
              </a:ext>
            </a:extLst>
          </p:cNvPr>
          <p:cNvSpPr txBox="1"/>
          <p:nvPr/>
        </p:nvSpPr>
        <p:spPr>
          <a:xfrm>
            <a:off x="2219300" y="347287"/>
            <a:ext cx="77534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latin typeface="KG No Matter What" panose="02000507000000020003" pitchFamily="2" charset="0"/>
              </a:rPr>
              <a:t>Course Outline</a:t>
            </a:r>
            <a:endParaRPr lang="en-US" sz="7200" dirty="0">
              <a:solidFill>
                <a:schemeClr val="accent1"/>
              </a:solidFill>
              <a:latin typeface="KG No Matter What" panose="0200050700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841187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877266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Legacy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FE6A80"/>
      </a:accent1>
      <a:accent2>
        <a:srgbClr val="04A3D1"/>
      </a:accent2>
      <a:accent3>
        <a:srgbClr val="FFEBED"/>
      </a:accent3>
      <a:accent4>
        <a:srgbClr val="FE9DAC"/>
      </a:accent4>
      <a:accent5>
        <a:srgbClr val="FEBF00"/>
      </a:accent5>
      <a:accent6>
        <a:srgbClr val="FE1F40"/>
      </a:accent6>
      <a:hlink>
        <a:srgbClr val="E3FEFE"/>
      </a:hlink>
      <a:folHlink>
        <a:srgbClr val="69BBD1"/>
      </a:folHlink>
    </a:clrScheme>
    <a:fontScheme name="Gill Sans MT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5  -  Compatibility Mode" id="{B1E5640E-B5F1-FA40-919F-979687DA7E03}" vid="{F1E51121-69F9-0E46-A16A-F8CDAB6A915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d9290083-bd2f-48a2-8ac5-09a524b17d15}" enabled="1" method="Privileged" siteId="{b9fec68c-c92d-461e-9a97-3d03a0f18b82}" contentBits="1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1063</TotalTime>
  <Words>2436</Words>
  <Application>Microsoft Macintosh PowerPoint</Application>
  <PresentationFormat>Widescreen</PresentationFormat>
  <Paragraphs>479</Paragraphs>
  <Slides>94</Slides>
  <Notes>81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94</vt:i4>
      </vt:variant>
    </vt:vector>
  </HeadingPairs>
  <TitlesOfParts>
    <vt:vector size="102" baseType="lpstr">
      <vt:lpstr>Aptos</vt:lpstr>
      <vt:lpstr>Arial</vt:lpstr>
      <vt:lpstr>Calibri</vt:lpstr>
      <vt:lpstr>Gill Sans MT</vt:lpstr>
      <vt:lpstr>Gill Sans Nova Light</vt:lpstr>
      <vt:lpstr>KG No Matter What</vt:lpstr>
      <vt:lpstr>Wingdings</vt:lpstr>
      <vt:lpstr>Office Theme</vt:lpstr>
      <vt:lpstr>PowerPoint Presentation</vt:lpstr>
      <vt:lpstr>PowerPoint Presentation</vt:lpstr>
      <vt:lpstr>PowerPoint Presentation</vt:lpstr>
      <vt:lpstr>Contemporary Exploratory Testing Foundations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Test Target and Our Options for Exploring</vt:lpstr>
      <vt:lpstr>PowerPoint Presentation</vt:lpstr>
      <vt:lpstr>PowerPoint Presentation</vt:lpstr>
      <vt:lpstr>PowerPoint Presentation</vt:lpstr>
      <vt:lpstr>Self-management Basics on Setting Yourself Constraints</vt:lpstr>
      <vt:lpstr>PowerPoint Presentation</vt:lpstr>
      <vt:lpstr>PowerPoint Presentation</vt:lpstr>
      <vt:lpstr>Explore with Intent</vt:lpstr>
      <vt:lpstr>PowerPoint Presentation</vt:lpstr>
      <vt:lpstr>The Moment of First Impression</vt:lpstr>
      <vt:lpstr>PowerPoint Presentation</vt:lpstr>
      <vt:lpstr>PowerPoint Presentation</vt:lpstr>
      <vt:lpstr>Example: Test Results, Red is Bug</vt:lpstr>
      <vt:lpstr>PowerPoint Presentation</vt:lpstr>
      <vt:lpstr>Recognizing and Learning a Domain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Recognizing Functionality</vt:lpstr>
      <vt:lpstr>PowerPoint Presentation</vt:lpstr>
      <vt:lpstr>PowerPoint Presentation</vt:lpstr>
      <vt:lpstr>PowerPoint Presentation</vt:lpstr>
      <vt:lpstr>Recognizing Data</vt:lpstr>
      <vt:lpstr>PowerPoint Presentation</vt:lpstr>
      <vt:lpstr>PowerPoint Presentation</vt:lpstr>
      <vt:lpstr>PowerPoint Presentation</vt:lpstr>
      <vt:lpstr>PowerPoint Presentation</vt:lpstr>
      <vt:lpstr>Recognizing Application and Execution Environment</vt:lpstr>
      <vt:lpstr>PowerPoint Presentation</vt:lpstr>
      <vt:lpstr>PowerPoint Presentation</vt:lpstr>
      <vt:lpstr>PowerPoint Presentation</vt:lpstr>
      <vt:lpstr>PowerPoint Presentation</vt:lpstr>
      <vt:lpstr>Documenting in a Mindmap</vt:lpstr>
      <vt:lpstr>PowerPoint Presentation</vt:lpstr>
      <vt:lpstr>PowerPoint Presentation</vt:lpstr>
      <vt:lpstr>PowerPoint Presentation</vt:lpstr>
      <vt:lpstr>PowerPoint Presentation</vt:lpstr>
      <vt:lpstr>pytest  the Very Basics</vt:lpstr>
      <vt:lpstr>PowerPoint Presentation</vt:lpstr>
      <vt:lpstr>Documenting as Skeleton Test Automation</vt:lpstr>
      <vt:lpstr>PowerPoint Presentation</vt:lpstr>
      <vt:lpstr>PowerPoint Presentation</vt:lpstr>
      <vt:lpstr>PowerPoint Presentation</vt:lpstr>
      <vt:lpstr>Playwright Library and css Selectors on Web Page</vt:lpstr>
      <vt:lpstr>PowerPoint Presentation</vt:lpstr>
      <vt:lpstr>PowerPoint Presentation</vt:lpstr>
      <vt:lpstr>PowerPoint Presentation</vt:lpstr>
      <vt:lpstr>Documenting as Executable Test Automation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Why This is not about Any Specific Tool</vt:lpstr>
      <vt:lpstr>PowerPoint Presentation</vt:lpstr>
      <vt:lpstr>PowerPoint Presentation</vt:lpstr>
      <vt:lpstr>PowerPoint Presentation</vt:lpstr>
      <vt:lpstr>PowerPoint Presentation</vt:lpstr>
      <vt:lpstr>Use of Time</vt:lpstr>
      <vt:lpstr>PowerPoint Presentation</vt:lpstr>
      <vt:lpstr>PowerPoint Presentation</vt:lpstr>
      <vt:lpstr>PowerPoint Presentation</vt:lpstr>
      <vt:lpstr>Coverage</vt:lpstr>
      <vt:lpstr>Setting the Stage for Testing</vt:lpstr>
      <vt:lpstr>PowerPoint Presentation</vt:lpstr>
      <vt:lpstr>PowerPoint Presentation</vt:lpstr>
      <vt:lpstr>Test Strategy</vt:lpstr>
      <vt:lpstr>PowerPoint Presentation</vt:lpstr>
      <vt:lpstr>PowerPoint Presentation</vt:lpstr>
      <vt:lpstr>PowerPoint Presentation</vt:lpstr>
      <vt:lpstr>Full Results and Reproducing from Customer Feedback</vt:lpstr>
      <vt:lpstr>PowerPoint Presentation</vt:lpstr>
      <vt:lpstr>PowerPoint Presentation</vt:lpstr>
      <vt:lpstr>PowerPoint Presentation</vt:lpstr>
      <vt:lpstr>PowerPoint Presentation</vt:lpstr>
      <vt:lpstr>Closing Remarks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Pyhäjärvi, Maaret</dc:creator>
  <cp:lastModifiedBy>Pyhäjärvi, Maaret</cp:lastModifiedBy>
  <cp:revision>23</cp:revision>
  <dcterms:created xsi:type="dcterms:W3CDTF">2024-08-04T17:09:45Z</dcterms:created>
  <dcterms:modified xsi:type="dcterms:W3CDTF">2025-11-18T15:23:43Z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02c085c9-ccfd-4d47-af6f-b0bae10d6ba2_Enabled">
    <vt:lpwstr>true</vt:lpwstr>
  </property>
  <property fmtid="{D5CDD505-2E9C-101B-9397-08002B2CF9AE}" pid="3" name="MSIP_Label_02c085c9-ccfd-4d47-af6f-b0bae10d6ba2_SetDate">
    <vt:lpwstr>2024-05-22T09:10:50Z</vt:lpwstr>
  </property>
  <property fmtid="{D5CDD505-2E9C-101B-9397-08002B2CF9AE}" pid="4" name="MSIP_Label_02c085c9-ccfd-4d47-af6f-b0bae10d6ba2_Method">
    <vt:lpwstr>Standard</vt:lpwstr>
  </property>
  <property fmtid="{D5CDD505-2E9C-101B-9397-08002B2CF9AE}" pid="5" name="MSIP_Label_02c085c9-ccfd-4d47-af6f-b0bae10d6ba2_Name">
    <vt:lpwstr>Internal</vt:lpwstr>
  </property>
  <property fmtid="{D5CDD505-2E9C-101B-9397-08002B2CF9AE}" pid="6" name="MSIP_Label_02c085c9-ccfd-4d47-af6f-b0bae10d6ba2_SiteId">
    <vt:lpwstr>6d7393e0-41f5-4c2e-9b12-4c2be5da5c57</vt:lpwstr>
  </property>
  <property fmtid="{D5CDD505-2E9C-101B-9397-08002B2CF9AE}" pid="7" name="MSIP_Label_02c085c9-ccfd-4d47-af6f-b0bae10d6ba2_ActionId">
    <vt:lpwstr>e8d544fa-e533-4067-b9d0-14db78b680c5</vt:lpwstr>
  </property>
  <property fmtid="{D5CDD505-2E9C-101B-9397-08002B2CF9AE}" pid="8" name="MSIP_Label_02c085c9-ccfd-4d47-af6f-b0bae10d6ba2_ContentBits">
    <vt:lpwstr>2</vt:lpwstr>
  </property>
  <property fmtid="{D5CDD505-2E9C-101B-9397-08002B2CF9AE}" pid="9" name="ClassificationContentMarkingFooterLocations">
    <vt:lpwstr>Office Theme:8</vt:lpwstr>
  </property>
  <property fmtid="{D5CDD505-2E9C-101B-9397-08002B2CF9AE}" pid="10" name="ClassificationContentMarkingFooterText">
    <vt:lpwstr>Internal</vt:lpwstr>
  </property>
</Properties>
</file>